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53"/>
  </p:notesMasterIdLst>
  <p:sldIdLst>
    <p:sldId id="256" r:id="rId2"/>
    <p:sldId id="257" r:id="rId3"/>
    <p:sldId id="258" r:id="rId4"/>
    <p:sldId id="259" r:id="rId5"/>
    <p:sldId id="260" r:id="rId6"/>
    <p:sldId id="262" r:id="rId7"/>
    <p:sldId id="263" r:id="rId8"/>
    <p:sldId id="264" r:id="rId9"/>
    <p:sldId id="266" r:id="rId10"/>
    <p:sldId id="265" r:id="rId11"/>
    <p:sldId id="269" r:id="rId12"/>
    <p:sldId id="277" r:id="rId13"/>
    <p:sldId id="278" r:id="rId14"/>
    <p:sldId id="279" r:id="rId15"/>
    <p:sldId id="270" r:id="rId16"/>
    <p:sldId id="280" r:id="rId17"/>
    <p:sldId id="281" r:id="rId18"/>
    <p:sldId id="271" r:id="rId19"/>
    <p:sldId id="282" r:id="rId20"/>
    <p:sldId id="293" r:id="rId21"/>
    <p:sldId id="286" r:id="rId22"/>
    <p:sldId id="287" r:id="rId23"/>
    <p:sldId id="288" r:id="rId24"/>
    <p:sldId id="289" r:id="rId25"/>
    <p:sldId id="292" r:id="rId26"/>
    <p:sldId id="272" r:id="rId27"/>
    <p:sldId id="294" r:id="rId28"/>
    <p:sldId id="295" r:id="rId29"/>
    <p:sldId id="302" r:id="rId30"/>
    <p:sldId id="296" r:id="rId31"/>
    <p:sldId id="297" r:id="rId32"/>
    <p:sldId id="298" r:id="rId33"/>
    <p:sldId id="299" r:id="rId34"/>
    <p:sldId id="300" r:id="rId35"/>
    <p:sldId id="303" r:id="rId36"/>
    <p:sldId id="304" r:id="rId37"/>
    <p:sldId id="305" r:id="rId38"/>
    <p:sldId id="306" r:id="rId39"/>
    <p:sldId id="307" r:id="rId40"/>
    <p:sldId id="301" r:id="rId41"/>
    <p:sldId id="273" r:id="rId42"/>
    <p:sldId id="291" r:id="rId43"/>
    <p:sldId id="290" r:id="rId44"/>
    <p:sldId id="308" r:id="rId45"/>
    <p:sldId id="309" r:id="rId46"/>
    <p:sldId id="275" r:id="rId47"/>
    <p:sldId id="267" r:id="rId48"/>
    <p:sldId id="310" r:id="rId49"/>
    <p:sldId id="285" r:id="rId50"/>
    <p:sldId id="276" r:id="rId51"/>
    <p:sldId id="268"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8953" autoAdjust="0"/>
  </p:normalViewPr>
  <p:slideViewPr>
    <p:cSldViewPr snapToGrid="0">
      <p:cViewPr varScale="1">
        <p:scale>
          <a:sx n="115" d="100"/>
          <a:sy n="115" d="100"/>
        </p:scale>
        <p:origin x="37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20A6E-A0DC-401F-A41B-B96C58B9830A}"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F3C582-5AA5-471C-843E-1D018ADD52D0}" type="slidenum">
              <a:rPr lang="en-US" smtClean="0"/>
              <a:t>‹#›</a:t>
            </a:fld>
            <a:endParaRPr lang="en-US"/>
          </a:p>
        </p:txBody>
      </p:sp>
    </p:spTree>
    <p:extLst>
      <p:ext uri="{BB962C8B-B14F-4D97-AF65-F5344CB8AC3E}">
        <p14:creationId xmlns:p14="http://schemas.microsoft.com/office/powerpoint/2010/main" val="2121746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3C582-5AA5-471C-843E-1D018ADD52D0}" type="slidenum">
              <a:rPr lang="en-US" smtClean="0"/>
              <a:t>3</a:t>
            </a:fld>
            <a:endParaRPr lang="en-US"/>
          </a:p>
        </p:txBody>
      </p:sp>
    </p:spTree>
    <p:extLst>
      <p:ext uri="{BB962C8B-B14F-4D97-AF65-F5344CB8AC3E}">
        <p14:creationId xmlns:p14="http://schemas.microsoft.com/office/powerpoint/2010/main" val="21047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a:t>
            </a:r>
            <a:r>
              <a:rPr lang="en-US" baseline="0" dirty="0" smtClean="0"/>
              <a:t> Front Range is still growing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a:t>
            </a:r>
            <a:r>
              <a:rPr lang="en-US" dirty="0" smtClean="0"/>
              <a:t>he average person using about 200 gallons of water per day on indoor and outdoor uses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Half of</a:t>
            </a:r>
            <a:r>
              <a:rPr lang="en-US" baseline="0" dirty="0" smtClean="0"/>
              <a:t> that is for outdoor use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p:txBody>
      </p:sp>
      <p:sp>
        <p:nvSpPr>
          <p:cNvPr id="4" name="Slide Number Placeholder 3"/>
          <p:cNvSpPr>
            <a:spLocks noGrp="1"/>
          </p:cNvSpPr>
          <p:nvPr>
            <p:ph type="sldNum" sz="quarter" idx="10"/>
          </p:nvPr>
        </p:nvSpPr>
        <p:spPr/>
        <p:txBody>
          <a:bodyPr/>
          <a:lstStyle/>
          <a:p>
            <a:fld id="{4EF3C582-5AA5-471C-843E-1D018ADD52D0}" type="slidenum">
              <a:rPr lang="en-US" smtClean="0"/>
              <a:t>4</a:t>
            </a:fld>
            <a:endParaRPr lang="en-US"/>
          </a:p>
        </p:txBody>
      </p:sp>
    </p:spTree>
    <p:extLst>
      <p:ext uri="{BB962C8B-B14F-4D97-AF65-F5344CB8AC3E}">
        <p14:creationId xmlns:p14="http://schemas.microsoft.com/office/powerpoint/2010/main" val="180367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Water rates are increasing</a:t>
            </a:r>
          </a:p>
          <a:p>
            <a:pPr marL="171450" indent="-171450">
              <a:buFont typeface="Arial" panose="020B0604020202020204" pitchFamily="34" charset="0"/>
              <a:buChar char="•"/>
            </a:pPr>
            <a:r>
              <a:rPr lang="en-US" dirty="0" smtClean="0"/>
              <a:t>Some</a:t>
            </a:r>
            <a:r>
              <a:rPr lang="en-US" baseline="0" dirty="0" smtClean="0"/>
              <a:t> municipalities are restricting </a:t>
            </a:r>
            <a:br>
              <a:rPr lang="en-US" baseline="0" dirty="0" smtClean="0"/>
            </a:br>
            <a:r>
              <a:rPr lang="en-US" baseline="0" dirty="0" smtClean="0"/>
              <a:t>nonessential turf”—backyard turf is still okay</a:t>
            </a:r>
            <a:endParaRPr lang="en-US" dirty="0" smtClean="0"/>
          </a:p>
          <a:p>
            <a:pPr marL="171450" indent="-171450">
              <a:buFont typeface="Arial" panose="020B0604020202020204" pitchFamily="34" charset="0"/>
              <a:buChar char="•"/>
            </a:pPr>
            <a:r>
              <a:rPr lang="en-US" dirty="0" smtClean="0"/>
              <a:t>In 2022, the Colorado Legislature voted in a Cash for grass program.  Grants will go to water providers. In</a:t>
            </a:r>
            <a:r>
              <a:rPr lang="en-US" baseline="0" dirty="0" smtClean="0"/>
              <a:t> 2023, </a:t>
            </a:r>
            <a:r>
              <a:rPr lang="en-US" dirty="0" smtClean="0"/>
              <a:t>$2M will not go that far, but it is a start…</a:t>
            </a:r>
            <a:endParaRPr lang="en-US" dirty="0"/>
          </a:p>
        </p:txBody>
      </p:sp>
      <p:sp>
        <p:nvSpPr>
          <p:cNvPr id="4" name="Slide Number Placeholder 3"/>
          <p:cNvSpPr>
            <a:spLocks noGrp="1"/>
          </p:cNvSpPr>
          <p:nvPr>
            <p:ph type="sldNum" sz="quarter" idx="10"/>
          </p:nvPr>
        </p:nvSpPr>
        <p:spPr/>
        <p:txBody>
          <a:bodyPr/>
          <a:lstStyle/>
          <a:p>
            <a:fld id="{4EF3C582-5AA5-471C-843E-1D018ADD52D0}" type="slidenum">
              <a:rPr lang="en-US" smtClean="0"/>
              <a:t>5</a:t>
            </a:fld>
            <a:endParaRPr lang="en-US"/>
          </a:p>
        </p:txBody>
      </p:sp>
    </p:spTree>
    <p:extLst>
      <p:ext uri="{BB962C8B-B14F-4D97-AF65-F5344CB8AC3E}">
        <p14:creationId xmlns:p14="http://schemas.microsoft.com/office/powerpoint/2010/main" val="1005087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3C582-5AA5-471C-843E-1D018ADD52D0}" type="slidenum">
              <a:rPr lang="en-US" smtClean="0"/>
              <a:t>6</a:t>
            </a:fld>
            <a:endParaRPr lang="en-US"/>
          </a:p>
        </p:txBody>
      </p:sp>
    </p:spTree>
    <p:extLst>
      <p:ext uri="{BB962C8B-B14F-4D97-AF65-F5344CB8AC3E}">
        <p14:creationId xmlns:p14="http://schemas.microsoft.com/office/powerpoint/2010/main" val="309030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3C582-5AA5-471C-843E-1D018ADD52D0}" type="slidenum">
              <a:rPr lang="en-US" smtClean="0"/>
              <a:t>15</a:t>
            </a:fld>
            <a:endParaRPr lang="en-US"/>
          </a:p>
        </p:txBody>
      </p:sp>
    </p:spTree>
    <p:extLst>
      <p:ext uri="{BB962C8B-B14F-4D97-AF65-F5344CB8AC3E}">
        <p14:creationId xmlns:p14="http://schemas.microsoft.com/office/powerpoint/2010/main" val="3515889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3C582-5AA5-471C-843E-1D018ADD52D0}" type="slidenum">
              <a:rPr lang="en-US" smtClean="0"/>
              <a:t>27</a:t>
            </a:fld>
            <a:endParaRPr lang="en-US"/>
          </a:p>
        </p:txBody>
      </p:sp>
    </p:spTree>
    <p:extLst>
      <p:ext uri="{BB962C8B-B14F-4D97-AF65-F5344CB8AC3E}">
        <p14:creationId xmlns:p14="http://schemas.microsoft.com/office/powerpoint/2010/main" val="155626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3C582-5AA5-471C-843E-1D018ADD52D0}" type="slidenum">
              <a:rPr lang="en-US" smtClean="0"/>
              <a:t>33</a:t>
            </a:fld>
            <a:endParaRPr lang="en-US"/>
          </a:p>
        </p:txBody>
      </p:sp>
    </p:spTree>
    <p:extLst>
      <p:ext uri="{BB962C8B-B14F-4D97-AF65-F5344CB8AC3E}">
        <p14:creationId xmlns:p14="http://schemas.microsoft.com/office/powerpoint/2010/main" val="1224089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3C582-5AA5-471C-843E-1D018ADD52D0}" type="slidenum">
              <a:rPr lang="en-US" smtClean="0"/>
              <a:t>35</a:t>
            </a:fld>
            <a:endParaRPr lang="en-US"/>
          </a:p>
        </p:txBody>
      </p:sp>
    </p:spTree>
    <p:extLst>
      <p:ext uri="{BB962C8B-B14F-4D97-AF65-F5344CB8AC3E}">
        <p14:creationId xmlns:p14="http://schemas.microsoft.com/office/powerpoint/2010/main" val="1208385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3C582-5AA5-471C-843E-1D018ADD52D0}" type="slidenum">
              <a:rPr lang="en-US" smtClean="0"/>
              <a:t>44</a:t>
            </a:fld>
            <a:endParaRPr lang="en-US"/>
          </a:p>
        </p:txBody>
      </p:sp>
    </p:spTree>
    <p:extLst>
      <p:ext uri="{BB962C8B-B14F-4D97-AF65-F5344CB8AC3E}">
        <p14:creationId xmlns:p14="http://schemas.microsoft.com/office/powerpoint/2010/main" val="2508010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126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116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1503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65390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3846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6545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6703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2720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79807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315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5140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92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76241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1758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202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0281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2759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cstate="email">
            <a:alphaModFix amt="7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7/11/2023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489595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Conserving water and protecting water quality with rain barrels</a:t>
            </a:r>
            <a:endParaRPr lang="en-US" dirty="0"/>
          </a:p>
        </p:txBody>
      </p:sp>
      <p:sp>
        <p:nvSpPr>
          <p:cNvPr id="3" name="Subtitle 2"/>
          <p:cNvSpPr>
            <a:spLocks noGrp="1"/>
          </p:cNvSpPr>
          <p:nvPr>
            <p:ph type="subTitle" idx="1"/>
          </p:nvPr>
        </p:nvSpPr>
        <p:spPr/>
        <p:txBody>
          <a:bodyPr/>
          <a:lstStyle/>
          <a:p>
            <a:r>
              <a:rPr lang="en-US" dirty="0" smtClean="0"/>
              <a:t>Lisa Knerr, Environmental Program Manager</a:t>
            </a:r>
          </a:p>
          <a:p>
            <a:r>
              <a:rPr lang="en-US" dirty="0" smtClean="0"/>
              <a:t>720-874-6525, Lknerr@arapahoegov.com</a:t>
            </a:r>
            <a:endParaRPr lang="en-US" dirty="0"/>
          </a:p>
        </p:txBody>
      </p:sp>
    </p:spTree>
    <p:extLst>
      <p:ext uri="{BB962C8B-B14F-4D97-AF65-F5344CB8AC3E}">
        <p14:creationId xmlns:p14="http://schemas.microsoft.com/office/powerpoint/2010/main" val="3204831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Reduced Stormwater Runoff</a:t>
            </a:r>
            <a:r>
              <a:rPr lang="en-US" dirty="0" smtClean="0">
                <a:solidFill>
                  <a:srgbClr val="FF0000"/>
                </a:solidFill>
              </a:rPr>
              <a:t>=</a:t>
            </a:r>
            <a:r>
              <a:rPr lang="en-US" dirty="0" smtClean="0"/>
              <a:t/>
            </a:r>
            <a:br>
              <a:rPr lang="en-US" dirty="0" smtClean="0"/>
            </a:br>
            <a:r>
              <a:rPr lang="en-US" dirty="0" smtClean="0"/>
              <a:t>Reduced Stormwater Pollution</a:t>
            </a:r>
            <a:endParaRPr lang="en-US" dirty="0"/>
          </a:p>
        </p:txBody>
      </p:sp>
      <p:pic>
        <p:nvPicPr>
          <p:cNvPr id="5" name="Content Placeholder 4"/>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0" y="2122415"/>
            <a:ext cx="4852271" cy="359790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27398" y="1970346"/>
            <a:ext cx="3330687" cy="448361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9813" y="3289005"/>
            <a:ext cx="4629928" cy="3452037"/>
          </a:xfrm>
          <a:prstGeom prst="rect">
            <a:avLst/>
          </a:prstGeom>
        </p:spPr>
      </p:pic>
    </p:spTree>
    <p:extLst>
      <p:ext uri="{BB962C8B-B14F-4D97-AF65-F5344CB8AC3E}">
        <p14:creationId xmlns:p14="http://schemas.microsoft.com/office/powerpoint/2010/main" val="647822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31436"/>
            <a:ext cx="10364451" cy="1596177"/>
          </a:xfrm>
        </p:spPr>
        <p:txBody>
          <a:bodyPr/>
          <a:lstStyle/>
          <a:p>
            <a:r>
              <a:rPr lang="en-US" dirty="0" smtClean="0"/>
              <a:t>What is Rain Water Harvesting</a:t>
            </a:r>
            <a:endParaRPr lang="en-US" dirty="0"/>
          </a:p>
        </p:txBody>
      </p:sp>
      <p:sp>
        <p:nvSpPr>
          <p:cNvPr id="3" name="Content Placeholder 2"/>
          <p:cNvSpPr>
            <a:spLocks noGrp="1"/>
          </p:cNvSpPr>
          <p:nvPr>
            <p:ph sz="quarter" idx="13"/>
          </p:nvPr>
        </p:nvSpPr>
        <p:spPr>
          <a:xfrm>
            <a:off x="913774" y="1931155"/>
            <a:ext cx="10363826" cy="3424107"/>
          </a:xfrm>
        </p:spPr>
        <p:txBody>
          <a:bodyPr/>
          <a:lstStyle/>
          <a:p>
            <a:r>
              <a:rPr lang="en-US" dirty="0" smtClean="0"/>
              <a:t>Collecting, storing, and putting rainwater runoff to use at your house.</a:t>
            </a:r>
          </a:p>
          <a:p>
            <a:r>
              <a:rPr lang="en-US" dirty="0" smtClean="0"/>
              <a:t>Easy to collect via the existing gutter system</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318346"/>
            <a:ext cx="9604633" cy="3539654"/>
          </a:xfrm>
          <a:prstGeom prst="rect">
            <a:avLst/>
          </a:prstGeom>
        </p:spPr>
      </p:pic>
      <p:grpSp>
        <p:nvGrpSpPr>
          <p:cNvPr id="9" name="Group 8"/>
          <p:cNvGrpSpPr/>
          <p:nvPr/>
        </p:nvGrpSpPr>
        <p:grpSpPr>
          <a:xfrm>
            <a:off x="0" y="4266876"/>
            <a:ext cx="4051005" cy="1251422"/>
            <a:chOff x="0" y="4266876"/>
            <a:chExt cx="4051005" cy="1251422"/>
          </a:xfrm>
        </p:grpSpPr>
        <p:sp>
          <p:nvSpPr>
            <p:cNvPr id="5" name="Right Arrow 4"/>
            <p:cNvSpPr/>
            <p:nvPr/>
          </p:nvSpPr>
          <p:spPr>
            <a:xfrm>
              <a:off x="0" y="5088173"/>
              <a:ext cx="531628" cy="430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5693" y="4266876"/>
              <a:ext cx="3955312" cy="544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3572540" y="3931163"/>
            <a:ext cx="4678325" cy="1342423"/>
            <a:chOff x="3572540" y="3931163"/>
            <a:chExt cx="4678325" cy="1342423"/>
          </a:xfrm>
        </p:grpSpPr>
        <p:sp>
          <p:nvSpPr>
            <p:cNvPr id="6" name="Down Arrow 5"/>
            <p:cNvSpPr/>
            <p:nvPr/>
          </p:nvSpPr>
          <p:spPr>
            <a:xfrm rot="1822552">
              <a:off x="7676707" y="4348553"/>
              <a:ext cx="574158" cy="9250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572540" y="3931163"/>
              <a:ext cx="4486939" cy="6089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7587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968"/>
            <a:ext cx="10364451" cy="1596177"/>
          </a:xfrm>
        </p:spPr>
        <p:txBody>
          <a:bodyPr/>
          <a:lstStyle/>
          <a:p>
            <a:r>
              <a:rPr lang="en-US" dirty="0" smtClean="0"/>
              <a:t>Why Rainwater Harvesting?</a:t>
            </a:r>
            <a:endParaRPr lang="en-US" dirty="0"/>
          </a:p>
        </p:txBody>
      </p:sp>
      <p:sp>
        <p:nvSpPr>
          <p:cNvPr id="3" name="Content Placeholder 2"/>
          <p:cNvSpPr>
            <a:spLocks noGrp="1"/>
          </p:cNvSpPr>
          <p:nvPr>
            <p:ph sz="quarter" idx="13"/>
          </p:nvPr>
        </p:nvSpPr>
        <p:spPr/>
        <p:txBody>
          <a:bodyPr/>
          <a:lstStyle/>
          <a:p>
            <a:r>
              <a:rPr lang="en-US" dirty="0" smtClean="0"/>
              <a:t>It’s free!</a:t>
            </a:r>
          </a:p>
          <a:p>
            <a:r>
              <a:rPr lang="en-US" dirty="0" smtClean="0"/>
              <a:t>Reduced demand for treated municipal water</a:t>
            </a:r>
          </a:p>
          <a:p>
            <a:r>
              <a:rPr lang="en-US" dirty="0" smtClean="0"/>
              <a:t>Plants love it!</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338827" y="1864830"/>
            <a:ext cx="5169790" cy="387734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513208" y="3820633"/>
            <a:ext cx="2934586" cy="2200940"/>
          </a:xfrm>
          <a:prstGeom prst="rect">
            <a:avLst/>
          </a:prstGeom>
        </p:spPr>
      </p:pic>
      <p:sp>
        <p:nvSpPr>
          <p:cNvPr id="6" name="TextBox 5"/>
          <p:cNvSpPr txBox="1"/>
          <p:nvPr/>
        </p:nvSpPr>
        <p:spPr>
          <a:xfrm>
            <a:off x="5097214" y="6361079"/>
            <a:ext cx="1766574" cy="369332"/>
          </a:xfrm>
          <a:prstGeom prst="rect">
            <a:avLst/>
          </a:prstGeom>
          <a:noFill/>
        </p:spPr>
        <p:txBody>
          <a:bodyPr wrap="none" rtlCol="0">
            <a:spAutoFit/>
          </a:bodyPr>
          <a:lstStyle/>
          <a:p>
            <a:r>
              <a:rPr lang="en-US" dirty="0" smtClean="0"/>
              <a:t>Chocolate Flower</a:t>
            </a:r>
            <a:endParaRPr lang="en-US" dirty="0"/>
          </a:p>
        </p:txBody>
      </p:sp>
      <p:sp>
        <p:nvSpPr>
          <p:cNvPr id="7" name="TextBox 6"/>
          <p:cNvSpPr txBox="1"/>
          <p:nvPr/>
        </p:nvSpPr>
        <p:spPr>
          <a:xfrm>
            <a:off x="9040435" y="6405750"/>
            <a:ext cx="881973" cy="369332"/>
          </a:xfrm>
          <a:prstGeom prst="rect">
            <a:avLst/>
          </a:prstGeom>
          <a:noFill/>
        </p:spPr>
        <p:txBody>
          <a:bodyPr wrap="none" rtlCol="0">
            <a:spAutoFit/>
          </a:bodyPr>
          <a:lstStyle/>
          <a:p>
            <a:r>
              <a:rPr lang="en-US" dirty="0" smtClean="0"/>
              <a:t>Catmint</a:t>
            </a:r>
            <a:endParaRPr lang="en-US" dirty="0"/>
          </a:p>
        </p:txBody>
      </p:sp>
    </p:spTree>
    <p:extLst>
      <p:ext uri="{BB962C8B-B14F-4D97-AF65-F5344CB8AC3E}">
        <p14:creationId xmlns:p14="http://schemas.microsoft.com/office/powerpoint/2010/main" val="2479366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78273"/>
            <a:ext cx="10364451" cy="1596177"/>
          </a:xfrm>
        </p:spPr>
        <p:txBody>
          <a:bodyPr/>
          <a:lstStyle/>
          <a:p>
            <a:r>
              <a:rPr lang="en-US" dirty="0" smtClean="0"/>
              <a:t>Do we get enough rain?</a:t>
            </a:r>
            <a:endParaRPr lang="en-US" dirty="0"/>
          </a:p>
        </p:txBody>
      </p:sp>
      <p:sp>
        <p:nvSpPr>
          <p:cNvPr id="3" name="Content Placeholder 2"/>
          <p:cNvSpPr>
            <a:spLocks noGrp="1"/>
          </p:cNvSpPr>
          <p:nvPr>
            <p:ph sz="quarter" idx="13"/>
          </p:nvPr>
        </p:nvSpPr>
        <p:spPr>
          <a:xfrm>
            <a:off x="913774" y="1505852"/>
            <a:ext cx="10363826" cy="3424107"/>
          </a:xfrm>
        </p:spPr>
        <p:txBody>
          <a:bodyPr/>
          <a:lstStyle/>
          <a:p>
            <a:r>
              <a:rPr lang="en-US" dirty="0" smtClean="0"/>
              <a:t>Greenwood Village</a:t>
            </a:r>
          </a:p>
          <a:p>
            <a:pPr lvl="1"/>
            <a:r>
              <a:rPr lang="en-US" dirty="0" smtClean="0"/>
              <a:t>18 inches per year</a:t>
            </a:r>
          </a:p>
          <a:p>
            <a:pPr lvl="1"/>
            <a:r>
              <a:rPr lang="en-US" dirty="0" smtClean="0"/>
              <a:t>1 inch of rain x 1,000 </a:t>
            </a:r>
            <a:r>
              <a:rPr lang="en-US" dirty="0" err="1" smtClean="0"/>
              <a:t>sq</a:t>
            </a:r>
            <a:r>
              <a:rPr lang="en-US" dirty="0" smtClean="0"/>
              <a:t> </a:t>
            </a:r>
            <a:r>
              <a:rPr lang="en-US" dirty="0" err="1" smtClean="0"/>
              <a:t>ft</a:t>
            </a:r>
            <a:r>
              <a:rPr lang="en-US" dirty="0" smtClean="0"/>
              <a:t> roof=600 Gallons</a:t>
            </a:r>
          </a:p>
          <a:p>
            <a:pPr lvl="1"/>
            <a:r>
              <a:rPr lang="en-US" dirty="0" smtClean="0"/>
              <a:t>10,800 gallons per year</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24144" y="1684321"/>
            <a:ext cx="3877340" cy="517367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637532" y="3571527"/>
            <a:ext cx="3755972" cy="2816978"/>
          </a:xfrm>
          <a:prstGeom prst="rect">
            <a:avLst/>
          </a:prstGeom>
        </p:spPr>
      </p:pic>
      <p:sp>
        <p:nvSpPr>
          <p:cNvPr id="6" name="Right Arrow 5"/>
          <p:cNvSpPr/>
          <p:nvPr/>
        </p:nvSpPr>
        <p:spPr>
          <a:xfrm>
            <a:off x="7166344" y="4890977"/>
            <a:ext cx="1052623" cy="489097"/>
          </a:xfrm>
          <a:prstGeom prst="rightArrow">
            <a:avLst/>
          </a:prstGeom>
          <a:blipFill>
            <a:blip r:embed="rId4"/>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215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You do With Water from your Rain Barrel?</a:t>
            </a:r>
            <a:endParaRPr lang="en-US" dirty="0"/>
          </a:p>
        </p:txBody>
      </p:sp>
      <p:sp>
        <p:nvSpPr>
          <p:cNvPr id="3" name="Content Placeholder 2"/>
          <p:cNvSpPr>
            <a:spLocks noGrp="1"/>
          </p:cNvSpPr>
          <p:nvPr>
            <p:ph sz="quarter" idx="13"/>
          </p:nvPr>
        </p:nvSpPr>
        <p:spPr/>
        <p:txBody>
          <a:bodyPr/>
          <a:lstStyle/>
          <a:p>
            <a:r>
              <a:rPr lang="en-US" dirty="0" smtClean="0"/>
              <a:t>Vegetable Gardens</a:t>
            </a:r>
          </a:p>
          <a:p>
            <a:pPr lvl="1"/>
            <a:r>
              <a:rPr lang="en-US" dirty="0" smtClean="0"/>
              <a:t>Don’t directly water edible parts of veggies</a:t>
            </a:r>
          </a:p>
          <a:p>
            <a:r>
              <a:rPr lang="en-US" dirty="0" smtClean="0"/>
              <a:t>Hanging plants</a:t>
            </a:r>
          </a:p>
          <a:p>
            <a:r>
              <a:rPr lang="en-US" dirty="0" smtClean="0"/>
              <a:t>Greenhouse Plants</a:t>
            </a:r>
          </a:p>
          <a:p>
            <a:r>
              <a:rPr lang="en-US" dirty="0" smtClean="0"/>
              <a:t>Landscaping</a:t>
            </a:r>
            <a:endParaRPr lang="en-US" dirty="0"/>
          </a:p>
        </p:txBody>
      </p:sp>
      <p:pic>
        <p:nvPicPr>
          <p:cNvPr id="4" name="Picture 3"/>
          <p:cNvPicPr>
            <a:picLocks noChangeAspect="1"/>
          </p:cNvPicPr>
          <p:nvPr/>
        </p:nvPicPr>
        <p:blipFill>
          <a:blip r:embed="rId2"/>
          <a:stretch>
            <a:fillRect/>
          </a:stretch>
        </p:blipFill>
        <p:spPr>
          <a:xfrm>
            <a:off x="6829425" y="3343275"/>
            <a:ext cx="5362575" cy="3514725"/>
          </a:xfrm>
          <a:prstGeom prst="rect">
            <a:avLst/>
          </a:prstGeom>
        </p:spPr>
      </p:pic>
      <p:sp>
        <p:nvSpPr>
          <p:cNvPr id="5" name="&quot;No&quot; Symbol 4"/>
          <p:cNvSpPr/>
          <p:nvPr/>
        </p:nvSpPr>
        <p:spPr>
          <a:xfrm>
            <a:off x="7761767" y="3657600"/>
            <a:ext cx="3104707" cy="308344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4905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Colorado Rain Barrel Regulations</a:t>
            </a:r>
            <a:br>
              <a:rPr lang="en-US" dirty="0"/>
            </a:br>
            <a:endParaRPr lang="en-US" dirty="0"/>
          </a:p>
        </p:txBody>
      </p:sp>
      <p:sp>
        <p:nvSpPr>
          <p:cNvPr id="3" name="Content Placeholder 2"/>
          <p:cNvSpPr>
            <a:spLocks noGrp="1"/>
          </p:cNvSpPr>
          <p:nvPr>
            <p:ph sz="quarter" idx="13"/>
          </p:nvPr>
        </p:nvSpPr>
        <p:spPr>
          <a:xfrm>
            <a:off x="913774" y="1562986"/>
            <a:ext cx="8017575" cy="5071730"/>
          </a:xfrm>
        </p:spPr>
        <p:txBody>
          <a:bodyPr>
            <a:normAutofit/>
          </a:bodyPr>
          <a:lstStyle/>
          <a:p>
            <a:r>
              <a:rPr lang="en-US" dirty="0"/>
              <a:t>I</a:t>
            </a:r>
            <a:r>
              <a:rPr lang="en-US" dirty="0" smtClean="0"/>
              <a:t>n 2016, rainwater harvesting was legalized in Colorado for the first time</a:t>
            </a:r>
          </a:p>
          <a:p>
            <a:r>
              <a:rPr lang="en-US" dirty="0" smtClean="0"/>
              <a:t>Maximum of </a:t>
            </a:r>
            <a:r>
              <a:rPr lang="en-US" dirty="0" smtClean="0">
                <a:solidFill>
                  <a:schemeClr val="accent4">
                    <a:lumMod val="75000"/>
                  </a:schemeClr>
                </a:solidFill>
              </a:rPr>
              <a:t>2 rain barrels </a:t>
            </a:r>
            <a:r>
              <a:rPr lang="en-US" dirty="0" smtClean="0"/>
              <a:t>with the combined storage of </a:t>
            </a:r>
            <a:br>
              <a:rPr lang="en-US" dirty="0" smtClean="0"/>
            </a:br>
            <a:r>
              <a:rPr lang="en-US" dirty="0" smtClean="0">
                <a:solidFill>
                  <a:schemeClr val="accent4">
                    <a:lumMod val="75000"/>
                  </a:schemeClr>
                </a:solidFill>
              </a:rPr>
              <a:t>110 gallons or less</a:t>
            </a:r>
          </a:p>
          <a:p>
            <a:r>
              <a:rPr lang="en-US" dirty="0" smtClean="0"/>
              <a:t>Used for </a:t>
            </a:r>
            <a:r>
              <a:rPr lang="en-US" dirty="0" smtClean="0">
                <a:solidFill>
                  <a:schemeClr val="accent4">
                    <a:lumMod val="75000"/>
                  </a:schemeClr>
                </a:solidFill>
              </a:rPr>
              <a:t>outdoor purposes </a:t>
            </a:r>
            <a:r>
              <a:rPr lang="en-US" dirty="0" smtClean="0"/>
              <a:t>like watering lawns, plants, or gardens</a:t>
            </a:r>
          </a:p>
          <a:p>
            <a:r>
              <a:rPr lang="en-US" dirty="0" smtClean="0"/>
              <a:t>Container must have a </a:t>
            </a:r>
            <a:r>
              <a:rPr lang="en-US" dirty="0" smtClean="0">
                <a:solidFill>
                  <a:schemeClr val="accent4">
                    <a:lumMod val="75000"/>
                  </a:schemeClr>
                </a:solidFill>
              </a:rPr>
              <a:t>sealable lid </a:t>
            </a:r>
            <a:r>
              <a:rPr lang="en-US" dirty="0" smtClean="0"/>
              <a:t>to prevent mosquito breeding</a:t>
            </a:r>
          </a:p>
          <a:p>
            <a:r>
              <a:rPr lang="en-US" dirty="0" smtClean="0">
                <a:solidFill>
                  <a:schemeClr val="accent4">
                    <a:lumMod val="75000"/>
                  </a:schemeClr>
                </a:solidFill>
              </a:rPr>
              <a:t>Never drink </a:t>
            </a:r>
            <a:r>
              <a:rPr lang="en-US" dirty="0" err="1" smtClean="0">
                <a:solidFill>
                  <a:schemeClr val="accent4">
                    <a:lumMod val="75000"/>
                  </a:schemeClr>
                </a:solidFill>
              </a:rPr>
              <a:t>oR</a:t>
            </a:r>
            <a:r>
              <a:rPr lang="en-US" dirty="0" smtClean="0">
                <a:solidFill>
                  <a:schemeClr val="accent4">
                    <a:lumMod val="75000"/>
                  </a:schemeClr>
                </a:solidFill>
              </a:rPr>
              <a:t> cook </a:t>
            </a:r>
            <a:r>
              <a:rPr lang="en-US" dirty="0" smtClean="0"/>
              <a:t>with water from a rain barrel</a:t>
            </a:r>
          </a:p>
          <a:p>
            <a:pPr lvl="1"/>
            <a:r>
              <a:rPr lang="en-US" dirty="0" smtClean="0"/>
              <a:t>It is untreated and may contain contaminates that could harm you or your pets if ingested</a:t>
            </a:r>
          </a:p>
          <a:p>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6800" y="2874599"/>
            <a:ext cx="3505200" cy="3430508"/>
          </a:xfrm>
          <a:prstGeom prst="rect">
            <a:avLst/>
          </a:prstGeom>
        </p:spPr>
      </p:pic>
    </p:spTree>
    <p:extLst>
      <p:ext uri="{BB962C8B-B14F-4D97-AF65-F5344CB8AC3E}">
        <p14:creationId xmlns:p14="http://schemas.microsoft.com/office/powerpoint/2010/main" val="3147593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Colorado Rain Barrel Regulation—Wells </a:t>
            </a:r>
            <a:endParaRPr lang="en-US" dirty="0"/>
          </a:p>
        </p:txBody>
      </p:sp>
      <p:sp>
        <p:nvSpPr>
          <p:cNvPr id="3" name="Content Placeholder 2"/>
          <p:cNvSpPr>
            <a:spLocks noGrp="1"/>
          </p:cNvSpPr>
          <p:nvPr>
            <p:ph sz="quarter" idx="13"/>
          </p:nvPr>
        </p:nvSpPr>
        <p:spPr>
          <a:xfrm>
            <a:off x="913774" y="2367092"/>
            <a:ext cx="5715215" cy="4490908"/>
          </a:xfrm>
        </p:spPr>
        <p:txBody>
          <a:bodyPr>
            <a:normAutofit/>
          </a:bodyPr>
          <a:lstStyle/>
          <a:p>
            <a:r>
              <a:rPr lang="en-US" dirty="0" smtClean="0"/>
              <a:t>Residences that have an exempt residential well permit do not have a limit on how much they can collect</a:t>
            </a:r>
          </a:p>
          <a:p>
            <a:r>
              <a:rPr lang="en-US" dirty="0" smtClean="0"/>
              <a:t>Need a rooftop precipitation collection permit</a:t>
            </a:r>
          </a:p>
          <a:p>
            <a:r>
              <a:rPr lang="en-US" dirty="0" smtClean="0"/>
              <a:t>Have to collect the water from the roof of your primary residence</a:t>
            </a:r>
          </a:p>
          <a:p>
            <a:r>
              <a:rPr lang="en-US" dirty="0" smtClean="0"/>
              <a:t>Additional information with the division of water resources</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8989" y="2799591"/>
            <a:ext cx="5563011" cy="2559107"/>
          </a:xfrm>
          <a:prstGeom prst="rect">
            <a:avLst/>
          </a:prstGeom>
        </p:spPr>
      </p:pic>
    </p:spTree>
    <p:extLst>
      <p:ext uri="{BB962C8B-B14F-4D97-AF65-F5344CB8AC3E}">
        <p14:creationId xmlns:p14="http://schemas.microsoft.com/office/powerpoint/2010/main" val="725259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18517"/>
            <a:ext cx="6152330" cy="1596177"/>
          </a:xfrm>
        </p:spPr>
        <p:txBody>
          <a:bodyPr/>
          <a:lstStyle/>
          <a:p>
            <a:r>
              <a:rPr lang="en-US" dirty="0" smtClean="0"/>
              <a:t>Considerations</a:t>
            </a:r>
            <a:endParaRPr lang="en-US" dirty="0"/>
          </a:p>
        </p:txBody>
      </p:sp>
      <p:sp>
        <p:nvSpPr>
          <p:cNvPr id="3" name="Content Placeholder 2"/>
          <p:cNvSpPr>
            <a:spLocks noGrp="1"/>
          </p:cNvSpPr>
          <p:nvPr>
            <p:ph sz="quarter" idx="13"/>
          </p:nvPr>
        </p:nvSpPr>
        <p:spPr>
          <a:xfrm>
            <a:off x="913774" y="1743740"/>
            <a:ext cx="6071817" cy="5114260"/>
          </a:xfrm>
        </p:spPr>
        <p:txBody>
          <a:bodyPr>
            <a:normAutofit/>
          </a:bodyPr>
          <a:lstStyle/>
          <a:p>
            <a:r>
              <a:rPr lang="en-US" dirty="0" smtClean="0"/>
              <a:t>Home Owner’s Associations</a:t>
            </a:r>
          </a:p>
          <a:p>
            <a:pPr lvl="1"/>
            <a:r>
              <a:rPr lang="en-US" dirty="0" smtClean="0"/>
              <a:t>Check with your HOA before you purchase your rain barrel	</a:t>
            </a:r>
          </a:p>
          <a:p>
            <a:pPr lvl="2"/>
            <a:r>
              <a:rPr lang="en-US" dirty="0" smtClean="0"/>
              <a:t>May have some aesthetic or location requirements</a:t>
            </a:r>
          </a:p>
          <a:p>
            <a:pPr lvl="1"/>
            <a:r>
              <a:rPr lang="en-US" dirty="0" smtClean="0"/>
              <a:t>HOAs </a:t>
            </a:r>
            <a:r>
              <a:rPr lang="en-US" dirty="0" smtClean="0">
                <a:solidFill>
                  <a:schemeClr val="accent4">
                    <a:lumMod val="75000"/>
                  </a:schemeClr>
                </a:solidFill>
              </a:rPr>
              <a:t>cannot</a:t>
            </a:r>
            <a:r>
              <a:rPr lang="en-US" dirty="0" smtClean="0"/>
              <a:t> prevent you from installing a rain barrel</a:t>
            </a:r>
          </a:p>
          <a:p>
            <a:r>
              <a:rPr lang="en-US" dirty="0" smtClean="0"/>
              <a:t>Winterization needed</a:t>
            </a:r>
          </a:p>
          <a:p>
            <a:pPr lvl="1"/>
            <a:r>
              <a:rPr lang="en-US" dirty="0" smtClean="0"/>
              <a:t>Just like your sprinkler system</a:t>
            </a:r>
          </a:p>
          <a:p>
            <a:r>
              <a:rPr lang="en-US" dirty="0" smtClean="0"/>
              <a:t>Think about spigot placement and overflow planning</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5977" y="2243470"/>
            <a:ext cx="5296023" cy="4614530"/>
          </a:xfrm>
          <a:prstGeom prst="rect">
            <a:avLst/>
          </a:prstGeom>
        </p:spPr>
      </p:pic>
    </p:spTree>
    <p:extLst>
      <p:ext uri="{BB962C8B-B14F-4D97-AF65-F5344CB8AC3E}">
        <p14:creationId xmlns:p14="http://schemas.microsoft.com/office/powerpoint/2010/main" val="1256980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a:t>
            </a:r>
            <a:r>
              <a:rPr lang="en-US" dirty="0"/>
              <a:t>of Rain </a:t>
            </a:r>
            <a:r>
              <a:rPr lang="en-US" dirty="0" smtClean="0"/>
              <a:t>Barrels</a:t>
            </a:r>
            <a:endParaRPr lang="en-US" dirty="0"/>
          </a:p>
        </p:txBody>
      </p:sp>
      <p:sp>
        <p:nvSpPr>
          <p:cNvPr id="10" name="Content Placeholder 9"/>
          <p:cNvSpPr>
            <a:spLocks noGrp="1"/>
          </p:cNvSpPr>
          <p:nvPr>
            <p:ph sz="quarter" idx="13"/>
          </p:nvPr>
        </p:nvSpPr>
        <p:spPr>
          <a:xfrm>
            <a:off x="913774" y="2367092"/>
            <a:ext cx="10363826" cy="4490908"/>
          </a:xfrm>
        </p:spPr>
        <p:txBody>
          <a:bodyPr>
            <a:normAutofit fontScale="92500" lnSpcReduction="20000"/>
          </a:bodyPr>
          <a:lstStyle/>
          <a:p>
            <a:r>
              <a:rPr lang="en-US" dirty="0" smtClean="0"/>
              <a:t>Must have a lid</a:t>
            </a:r>
          </a:p>
          <a:p>
            <a:pPr lvl="1"/>
            <a:r>
              <a:rPr lang="en-US" dirty="0" smtClean="0"/>
              <a:t>Removable or an access point is best for cleaning</a:t>
            </a:r>
          </a:p>
          <a:p>
            <a:r>
              <a:rPr lang="en-US" dirty="0" smtClean="0"/>
              <a:t>Should be made of Thick plastic</a:t>
            </a:r>
          </a:p>
          <a:p>
            <a:pPr lvl="1"/>
            <a:r>
              <a:rPr lang="en-US" dirty="0" smtClean="0"/>
              <a:t>No bags!</a:t>
            </a:r>
          </a:p>
          <a:p>
            <a:r>
              <a:rPr lang="en-US" dirty="0" smtClean="0"/>
              <a:t>Should Have a spigot ~1-3” above the bottom of the barrel</a:t>
            </a:r>
          </a:p>
          <a:p>
            <a:pPr lvl="1"/>
            <a:r>
              <a:rPr lang="en-US" dirty="0" smtClean="0"/>
              <a:t>If lower, Can’t use the water</a:t>
            </a:r>
          </a:p>
          <a:p>
            <a:r>
              <a:rPr lang="en-US" dirty="0" smtClean="0"/>
              <a:t>Should not have a top that holds water (mosquitoes!)</a:t>
            </a:r>
          </a:p>
          <a:p>
            <a:r>
              <a:rPr lang="en-US" dirty="0" smtClean="0"/>
              <a:t>Should use a diverter</a:t>
            </a:r>
          </a:p>
          <a:p>
            <a:pPr lvl="1"/>
            <a:r>
              <a:rPr lang="en-US" dirty="0" smtClean="0"/>
              <a:t>Keeps Sediment, Leaves, etc. out of the bottom of the Barrel</a:t>
            </a:r>
          </a:p>
          <a:p>
            <a:pPr lvl="1"/>
            <a:r>
              <a:rPr lang="en-US" dirty="0" smtClean="0"/>
              <a:t>Easy winterization</a:t>
            </a:r>
          </a:p>
          <a:p>
            <a:r>
              <a:rPr lang="en-US" dirty="0" smtClean="0"/>
              <a:t>Should have an overflow Mechanism</a:t>
            </a:r>
          </a:p>
          <a:p>
            <a:pPr lvl="1"/>
            <a:r>
              <a:rPr lang="en-US" dirty="0" smtClean="0"/>
              <a:t>If not using a Diverter </a:t>
            </a:r>
          </a:p>
          <a:p>
            <a:endParaRPr lang="en-US" dirty="0" smtClean="0"/>
          </a:p>
          <a:p>
            <a:endParaRPr lang="en-US" dirty="0" smtClean="0"/>
          </a:p>
          <a:p>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971834" y="2637834"/>
            <a:ext cx="4823047" cy="3617285"/>
          </a:xfrm>
          <a:prstGeom prst="rect">
            <a:avLst/>
          </a:prstGeom>
        </p:spPr>
      </p:pic>
    </p:spTree>
    <p:extLst>
      <p:ext uri="{BB962C8B-B14F-4D97-AF65-F5344CB8AC3E}">
        <p14:creationId xmlns:p14="http://schemas.microsoft.com/office/powerpoint/2010/main" val="2014119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5009707" y="2419350"/>
            <a:ext cx="2658323" cy="4002851"/>
          </a:xfrm>
          <a:prstGeom prst="rect">
            <a:avLst/>
          </a:prstGeom>
        </p:spPr>
      </p:pic>
      <p:pic>
        <p:nvPicPr>
          <p:cNvPr id="5" name="Picture 4"/>
          <p:cNvPicPr>
            <a:picLocks noChangeAspect="1"/>
          </p:cNvPicPr>
          <p:nvPr/>
        </p:nvPicPr>
        <p:blipFill>
          <a:blip r:embed="rId3"/>
          <a:stretch>
            <a:fillRect/>
          </a:stretch>
        </p:blipFill>
        <p:spPr>
          <a:xfrm>
            <a:off x="8858250" y="16392"/>
            <a:ext cx="3333750" cy="4838700"/>
          </a:xfrm>
          <a:prstGeom prst="rect">
            <a:avLst/>
          </a:prstGeom>
        </p:spPr>
      </p:pic>
      <p:grpSp>
        <p:nvGrpSpPr>
          <p:cNvPr id="11" name="Group 10"/>
          <p:cNvGrpSpPr/>
          <p:nvPr/>
        </p:nvGrpSpPr>
        <p:grpSpPr>
          <a:xfrm>
            <a:off x="0" y="0"/>
            <a:ext cx="6536485" cy="4286250"/>
            <a:chOff x="0" y="0"/>
            <a:chExt cx="6536485" cy="4286250"/>
          </a:xfrm>
        </p:grpSpPr>
        <p:pic>
          <p:nvPicPr>
            <p:cNvPr id="6" name="Picture 5"/>
            <p:cNvPicPr>
              <a:picLocks noChangeAspect="1"/>
            </p:cNvPicPr>
            <p:nvPr/>
          </p:nvPicPr>
          <p:blipFill>
            <a:blip r:embed="rId4"/>
            <a:stretch>
              <a:fillRect/>
            </a:stretch>
          </p:blipFill>
          <p:spPr>
            <a:xfrm>
              <a:off x="0" y="0"/>
              <a:ext cx="3276600" cy="4286250"/>
            </a:xfrm>
            <a:prstGeom prst="rect">
              <a:avLst/>
            </a:prstGeom>
          </p:spPr>
        </p:pic>
        <p:sp>
          <p:nvSpPr>
            <p:cNvPr id="10" name="TextBox 9"/>
            <p:cNvSpPr txBox="1"/>
            <p:nvPr/>
          </p:nvSpPr>
          <p:spPr>
            <a:xfrm>
              <a:off x="3274886" y="764992"/>
              <a:ext cx="3261599" cy="1200329"/>
            </a:xfrm>
            <a:prstGeom prst="rect">
              <a:avLst/>
            </a:prstGeom>
            <a:noFill/>
          </p:spPr>
          <p:txBody>
            <a:bodyPr wrap="none" rtlCol="0">
              <a:spAutoFit/>
            </a:bodyPr>
            <a:lstStyle/>
            <a:p>
              <a:r>
                <a:rPr lang="en-US" dirty="0" smtClean="0"/>
                <a:t>Big holes in top</a:t>
              </a:r>
            </a:p>
            <a:p>
              <a:r>
                <a:rPr lang="en-US" dirty="0" smtClean="0"/>
                <a:t>Spigot too high</a:t>
              </a:r>
            </a:p>
            <a:p>
              <a:r>
                <a:rPr lang="en-US" dirty="0" smtClean="0"/>
                <a:t>Fixed lid (no way to clean barrel)</a:t>
              </a:r>
            </a:p>
            <a:p>
              <a:r>
                <a:rPr lang="en-US" dirty="0" smtClean="0"/>
                <a:t>No overflow</a:t>
              </a:r>
              <a:endParaRPr lang="en-US" dirty="0"/>
            </a:p>
          </p:txBody>
        </p:sp>
      </p:grpSp>
      <p:sp>
        <p:nvSpPr>
          <p:cNvPr id="12" name="TextBox 11"/>
          <p:cNvSpPr txBox="1"/>
          <p:nvPr/>
        </p:nvSpPr>
        <p:spPr>
          <a:xfrm>
            <a:off x="1942842" y="5221872"/>
            <a:ext cx="3066865" cy="1200329"/>
          </a:xfrm>
          <a:prstGeom prst="rect">
            <a:avLst/>
          </a:prstGeom>
          <a:noFill/>
        </p:spPr>
        <p:txBody>
          <a:bodyPr wrap="none" rtlCol="0">
            <a:spAutoFit/>
          </a:bodyPr>
          <a:lstStyle/>
          <a:p>
            <a:r>
              <a:rPr lang="en-US" dirty="0" smtClean="0"/>
              <a:t>Planter on top (holds water)</a:t>
            </a:r>
          </a:p>
          <a:p>
            <a:r>
              <a:rPr lang="en-US" dirty="0" smtClean="0"/>
              <a:t>Spigot too high</a:t>
            </a:r>
          </a:p>
          <a:p>
            <a:r>
              <a:rPr lang="en-US" dirty="0" smtClean="0"/>
              <a:t>No lid or access to clean barrel</a:t>
            </a:r>
          </a:p>
          <a:p>
            <a:r>
              <a:rPr lang="en-US" dirty="0" smtClean="0"/>
              <a:t>No overflow</a:t>
            </a:r>
            <a:endParaRPr lang="en-US" dirty="0"/>
          </a:p>
        </p:txBody>
      </p:sp>
      <p:sp>
        <p:nvSpPr>
          <p:cNvPr id="13" name="TextBox 12"/>
          <p:cNvSpPr txBox="1"/>
          <p:nvPr/>
        </p:nvSpPr>
        <p:spPr>
          <a:xfrm>
            <a:off x="7272670" y="1041991"/>
            <a:ext cx="2138727" cy="923330"/>
          </a:xfrm>
          <a:prstGeom prst="rect">
            <a:avLst/>
          </a:prstGeom>
          <a:noFill/>
        </p:spPr>
        <p:txBody>
          <a:bodyPr wrap="none" rtlCol="0">
            <a:spAutoFit/>
          </a:bodyPr>
          <a:lstStyle/>
          <a:p>
            <a:r>
              <a:rPr lang="en-US" dirty="0" smtClean="0"/>
              <a:t>Could spring a leak!</a:t>
            </a:r>
          </a:p>
          <a:p>
            <a:r>
              <a:rPr lang="en-US" dirty="0" smtClean="0"/>
              <a:t>No diverter or screen</a:t>
            </a:r>
          </a:p>
          <a:p>
            <a:r>
              <a:rPr lang="en-US" dirty="0" smtClean="0"/>
              <a:t>No overflow</a:t>
            </a:r>
            <a:endParaRPr lang="en-US" dirty="0"/>
          </a:p>
        </p:txBody>
      </p:sp>
    </p:spTree>
    <p:extLst>
      <p:ext uri="{BB962C8B-B14F-4D97-AF65-F5344CB8AC3E}">
        <p14:creationId xmlns:p14="http://schemas.microsoft.com/office/powerpoint/2010/main" val="3663956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a:t>
            </a:r>
            <a:endParaRPr lang="en-US" dirty="0"/>
          </a:p>
        </p:txBody>
      </p:sp>
      <p:sp>
        <p:nvSpPr>
          <p:cNvPr id="3" name="Content Placeholder 2"/>
          <p:cNvSpPr>
            <a:spLocks noGrp="1"/>
          </p:cNvSpPr>
          <p:nvPr>
            <p:ph sz="quarter" idx="13"/>
          </p:nvPr>
        </p:nvSpPr>
        <p:spPr>
          <a:xfrm>
            <a:off x="913774" y="2367092"/>
            <a:ext cx="7099630" cy="3424107"/>
          </a:xfrm>
        </p:spPr>
        <p:txBody>
          <a:bodyPr>
            <a:normAutofit fontScale="92500" lnSpcReduction="20000"/>
          </a:bodyPr>
          <a:lstStyle/>
          <a:p>
            <a:r>
              <a:rPr lang="en-US" dirty="0" smtClean="0"/>
              <a:t>Colorado State University</a:t>
            </a:r>
          </a:p>
          <a:p>
            <a:pPr lvl="1"/>
            <a:r>
              <a:rPr lang="en-US" dirty="0" smtClean="0"/>
              <a:t>One water Solutions Institute</a:t>
            </a:r>
          </a:p>
          <a:p>
            <a:pPr lvl="2"/>
            <a:r>
              <a:rPr lang="en-US" dirty="0" smtClean="0"/>
              <a:t>Colorado Stormwater Center (stormwatercenter.colostate.edu)</a:t>
            </a:r>
          </a:p>
          <a:p>
            <a:r>
              <a:rPr lang="en-US" dirty="0" smtClean="0"/>
              <a:t>Splash (stormwater permittees for local awareness of stream health, splashco.org)</a:t>
            </a:r>
          </a:p>
          <a:p>
            <a:pPr lvl="1"/>
            <a:r>
              <a:rPr lang="en-US" dirty="0" smtClean="0"/>
              <a:t>Southeast metro stormwater authority</a:t>
            </a:r>
          </a:p>
          <a:p>
            <a:pPr lvl="1"/>
            <a:r>
              <a:rPr lang="en-US" dirty="0" smtClean="0"/>
              <a:t>Arapahoe county</a:t>
            </a:r>
          </a:p>
          <a:p>
            <a:r>
              <a:rPr lang="en-US" dirty="0" smtClean="0"/>
              <a:t>Cherry Creek Stewardship Partners/Colorado Watershed Assembly</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3404" y="1286540"/>
            <a:ext cx="4178595" cy="5571460"/>
          </a:xfrm>
          <a:prstGeom prst="rect">
            <a:avLst/>
          </a:prstGeom>
        </p:spPr>
      </p:pic>
    </p:spTree>
    <p:extLst>
      <p:ext uri="{BB962C8B-B14F-4D97-AF65-F5344CB8AC3E}">
        <p14:creationId xmlns:p14="http://schemas.microsoft.com/office/powerpoint/2010/main" val="20788440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Barrel Materials</a:t>
            </a:r>
            <a:endParaRPr lang="en-US" dirty="0"/>
          </a:p>
        </p:txBody>
      </p:sp>
      <p:sp>
        <p:nvSpPr>
          <p:cNvPr id="3" name="Content Placeholder 2"/>
          <p:cNvSpPr>
            <a:spLocks noGrp="1"/>
          </p:cNvSpPr>
          <p:nvPr>
            <p:ph sz="quarter" idx="13"/>
          </p:nvPr>
        </p:nvSpPr>
        <p:spPr>
          <a:xfrm>
            <a:off x="4678328" y="2214694"/>
            <a:ext cx="7428614" cy="4643306"/>
          </a:xfrm>
        </p:spPr>
        <p:txBody>
          <a:bodyPr/>
          <a:lstStyle/>
          <a:p>
            <a:r>
              <a:rPr lang="en-US" dirty="0" smtClean="0"/>
              <a:t>Plastic works best</a:t>
            </a:r>
          </a:p>
          <a:p>
            <a:pPr lvl="1"/>
            <a:r>
              <a:rPr lang="en-US" dirty="0" smtClean="0"/>
              <a:t>Be careful of metal drums!</a:t>
            </a:r>
          </a:p>
          <a:p>
            <a:r>
              <a:rPr lang="en-US" dirty="0" smtClean="0"/>
              <a:t>Closed top</a:t>
            </a:r>
          </a:p>
          <a:p>
            <a:pPr lvl="1"/>
            <a:r>
              <a:rPr lang="en-US" dirty="0" smtClean="0"/>
              <a:t>Removable lid (only remove when cleaning!)</a:t>
            </a:r>
          </a:p>
          <a:p>
            <a:pPr lvl="1"/>
            <a:r>
              <a:rPr lang="en-US" dirty="0" smtClean="0"/>
              <a:t>Screw caps</a:t>
            </a:r>
          </a:p>
          <a:p>
            <a:r>
              <a:rPr lang="en-US" dirty="0" err="1" smtClean="0"/>
              <a:t>UpcycleD</a:t>
            </a:r>
            <a:r>
              <a:rPr lang="en-US" dirty="0" smtClean="0"/>
              <a:t> barrels will need additional cleaning</a:t>
            </a:r>
            <a:endParaRPr lang="en-US" dirty="0"/>
          </a:p>
        </p:txBody>
      </p:sp>
      <p:pic>
        <p:nvPicPr>
          <p:cNvPr id="4098" name="Picture 2" descr="https://lh3.googleusercontent.com/3FXJR0dW8me_uH_mc5qLGSZ0cxHzm5saVTwr0OHFiZ9tdIUZiC66vJDGHgLYi89VqAlPA8A9ihMIz8xeI4fcIkX4bn76nffMA7jP-BcfsJ4ooHWPZSpVgePfN1PdHb9vNuEpMlUbB-cERdls_2vBXBMqUwxQpRQ_HBphjX9sIVJ-0H0rgF-lLFqM6CrSL30Xi-TCT3X5I-GxsW_pjnZlWRGa0vLPEopAmKYaNuJwQP5hcAE2YFazQUnEAZdpIsqsGtJRtvY5kl-bIfQlqjt65b0CE90J6lxNjc7bBqOosVHHKiFNPyUi33adSGkn2CVNKBM67KeX70NjqcjH87ssf3RAxptm-sxvpcVsCNtj9h2ZFLUrcyJaQ9vQSrrRN5pjSOlZIAPcBMpS5_ACZIkS8bHpgJ7E-vEAdYaXaW8gFaff2jfF0AmXjDm4bPibcZIRUYFsLqGH4uhqAzfRasbJG5eQ3E-wVp1M1vtOoXKCjyzx9V3kDo1oLzpAOaulTfAB_ER7jRJwobzQ6RfInoZE5mGcN3U56IQk4C7Q0_STOHgmZYQhEzaHauQxFm_-R7SQGIQGQpjV44MxKATW5bkd-vwfcdnNjuH-sLWjzMssIuBpWJJYh0z6XDfcFE1NtCgy3r7Qlel5q6y2Zt9mRR-Dkz5nlCnSNHxips9WyA7-NJxFjPByfR23DydUZfSiEddCqK9A_6FKaoUlLeP_WbateTlFnzptJ14NHOPDOKJOfRkoUqaK6aGie9VJ2pgw9n5BIfiOkQ_eFR8Xy1B8dWDerxdGX-1HWlBJlK1mKRgsJ-Hw2K9GZQN8d-3IAPCm0_HU3qxRQCmkbYELOT_0rVvH-lQ0fs59WtPebiBz2nhTRGKJqQ2yHTKluyaPyyDHDbW6Xa8OuWVllzW_ivgtU9nHYOh8Z2AUqFfne5Cd_44988xNP8nl=w621-h827-s-no?authuser=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31382"/>
            <a:ext cx="3849612" cy="512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78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1(</a:t>
            </a:r>
            <a:r>
              <a:rPr lang="en-US" strike="sngStrike" dirty="0" smtClean="0"/>
              <a:t>2004</a:t>
            </a:r>
            <a:r>
              <a:rPr lang="en-US" dirty="0" smtClean="0"/>
              <a:t>…..2016)</a:t>
            </a:r>
            <a:endParaRPr lang="en-US" dirty="0"/>
          </a:p>
        </p:txBody>
      </p:sp>
      <p:sp>
        <p:nvSpPr>
          <p:cNvPr id="3" name="Content Placeholder 2"/>
          <p:cNvSpPr>
            <a:spLocks noGrp="1"/>
          </p:cNvSpPr>
          <p:nvPr>
            <p:ph sz="quarter" idx="13"/>
          </p:nvPr>
        </p:nvSpPr>
        <p:spPr/>
        <p:txBody>
          <a:bodyPr/>
          <a:lstStyle/>
          <a:p>
            <a:endParaRPr lang="en-US"/>
          </a:p>
        </p:txBody>
      </p:sp>
      <p:pic>
        <p:nvPicPr>
          <p:cNvPr id="1026" name="Picture 2" descr="https://lh3.googleusercontent.com/z-fTePFYRcsrzXt29ffN7nhGzV6pBvC6QH4Gq0fEHhRIPOh5XBNG7s_Pu4ZKQWLDdnaEUvhu3RApIOqgs_Li3pscB3SKFxCk5xr5bsKkYnCt2Z2RcSqdpPvQKCGc92KWzz0A5kIBYWGjpb21qvn35jashM6ICX53NnMznyGMeiX59BgUejrpY2xwscxjmhIJAtidYRFhPVPaNUazmQzqicsx_xhJzuNHCKeap0b0VmqN6X_XKN_LwBoEp6soEe7_ZYmKUCK2K9FuKlNh28eRlLqiA62zdqn4QQOgyTqXP41JLW8q2-PZUaP7wJh6ORjzS9Qg2iaAn2EoMEBq2ttBbLyXEPYSi7TelQE0IoiuWlbfO_AYXR8w9cLiAllT-WlUSdmVDanf6iNBH17neBBnhMrbJ4yRc0Po81gSHuc8dIHlSHK48sPYugz7jAXKEIhGyY50nzDdn1dcGQi-SCtO-mPoG8Vl6wMN3V-J8j6PYCTLM2MLg3JIjQ0ZukNuxCIpzsduBlI_8rynWocstUKFfuZJDvnBoJCzy9bFbgmBk7dm7TcrUDVyKJi8xlTNpkMaKZttkLaf5nCCqgKWzn8u5XsAvdnFAWqBYH6yBq_M_4cAygeixIWWO9yuczLt16rhmku5N8tpepWN6n7u6MFL14y5gBzK56KEPUfPBf2VhuU_A8FUZS7Rd5IlQKjF-OLdXcNBslZ4zYO65MLJ8UvlJiVeN8jOELHUsKvqI1Wd_mfvQgoK3Jl_slB3_nGR554eT5CCtqmG2v9vA-F5100u1rPJ4gEnUqEOfQJ0nhRaKviW-6n0wKtSgru0iS8wXf4Pk9pWJfa7SM148qWmEV-MQi4IdR139bhPixbLi0AIGHy5aBUruAecVC0E2P9zWs-Ims_1HCaVurnsTy_WyvLl1q60IoexSSyXAlbbuEFrlYAC=w685-h913-s-no?authuser=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52416"/>
            <a:ext cx="3605503" cy="48055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B6bVp0x8AXJp3xvOiAHUDCljUxAnViKO8xZXM6UfHW7o0oajbK9A9rJ2LXsHPAxsnV7TU1ZXRUAWXCin8m7f6crbGRrhJ-6XNF-hwULTrxkhvowqc14W1bxoibu8FfQHBXmPAfhtweaiyOwyGXYTVgFdUiwHuAmh2BFm8Bz5tEqKr_DQMkQW9xeARBxCblujK1TsrYKGBF2b7AZs0azB8Kgs14VAVeyJfXH5oO8U611UzVSivXtsUQbyVaW5ESjLlJfMRwRI94SQxDCCK-6VbhAFc2nucBtZowEghOBJyOZXOMRFN2GpwVZyD2x8UaiMV6vKSlfS02xx-Pn7KJGQpOz0F9InIcJxo1vy_-RaoFM2cfcTKlo74K9EG9BKBbK9cBELawhC6dk5bloPvDuzPjD-rXJrXkL01rO2BirUzx0doPON5C7J-24Kob1Wohae49tc8n3JuIelJCFguEY15VAQC1RBLD9Ssd5ZctZHpCtIjZUBg353Ql_RKJOdV4mjdrhSAyGNSCidD6hdhn1EnOkO6Krcj1tADew_FAt3IBKXZXopg_gjcCjTwoJSz_yzR9vW3derEdxL5r4UWFi0ts6AusWctIITQqxXoLGAm5Hwt4_59_-DHsVldFZseZueMUE-Zt5Q-wG_CaX9KnXblnuIN2dj2o2do8wEboopKNddLfBW-w49nljqOG9HRLX9zmhvahz8mKxDJSVaPeBApX_c44v6l09T2HrfoiX_3pTvuf4uUjX8ldZtdhAzBib3c4qWJWzlo01N43UwQ2pSjEXIUSpGi1xsORNrjdyaYmC1byb3wzoc9U9917bgCDfX5Iq5qjWcymx75VwoNFpFAXr13R4gZfQaCrmxjfUjW9RS8skU-ElfvYrs6fb-IwgPEQDb3BInmFz0a5pmRjVvxZAC_ryCpV1arzcppbyiVK-2=w685-h913-s-no?authuser=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20208" y="2062401"/>
            <a:ext cx="3598012" cy="47955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xhKBRiBkeuVliiUicOFyfnQ2FlLouGg3PM2V98bJQP4Jnd7xGX78-rObkfLOpMsdFwEvDlQkMerOrnC6_h6EXU7cIcKI9dHjA96WDQoAGaqjoFGWCPS9Jp5GlU0u6MGp3Vg-taN0sNg8UF48gZdGLWGeepLdhU7khsUVAjTPxuTNLOFLXA2Xf1cm8NFuNfWG_ZTaJRzp-qwC9ClNwjc5Z0ukPHlmKjfS-aVuHe-dJafbPwZtNJ7kNZBT8hCaHyfqIWYtd64wJiI-5yndSFC4tq6OKwIJxalMknG_vsFCS_eP88_q9wnaoyQaGXRgJkl67z05h9Z08_3YUTWm0E2oUZ1yOu3lTAnxV070btBcDiPJ3s6_bZxURXCX0Y1IOoB1Hm9yjO_CqEPCjWThhToRuTGpmZYhIzYuz0X3RtfB03PR6VW-udvDlV1KD7FopoDpGJZWoZX6Vf7IvybdVMHao5b6ViNjekLRGsfFigusNqQqVVu4L8bCS2Ge8ApIXdacfZyS83Fwyhs5St2UvmhfRne-QNn9semWd1Y5i4OMiLCWJXpc-d-o9YcKjdkynduLL4mCYJWTvlNoecl-TAAvHnUCZVVD_joD5tgWSCjxvyXam7_R0CJ5RpNl5yemUW9BQLNPvtQcuQEqh-4TepibGentRoFtCIK63RlQmlfNQXHc1BZ4BcecUmShj4cKVX88HcyJxjq4C4eSTlDdHf5blxsoZ5XNw65I0ITEBlzlhXsFITvp1NsLfdyTorqpQT3hh7zBkM-b3IG1W0JbQb7uvlkxSeW6nVmVIWcl9_lFtFjn7g4G6PSLowl491Dz5keTXrihZiieJoYwcsu9O1_GI1rsZRVCAqftZhjlI5aDspmu1_cxorCN2MW-rIl0_kZJbl6GmvgeaGrrwAsz_XS8LFa9KXIMiSVvgZlOPz39xi8m=w685-h913-s-no?authuser=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59208" y="2052416"/>
            <a:ext cx="3632165" cy="484112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349795" y="5475767"/>
            <a:ext cx="414670" cy="4784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86031" y="5954233"/>
            <a:ext cx="414670" cy="4784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723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2</a:t>
            </a:r>
            <a:endParaRPr lang="en-US" dirty="0"/>
          </a:p>
        </p:txBody>
      </p:sp>
      <p:sp>
        <p:nvSpPr>
          <p:cNvPr id="3" name="Content Placeholder 2"/>
          <p:cNvSpPr>
            <a:spLocks noGrp="1"/>
          </p:cNvSpPr>
          <p:nvPr>
            <p:ph sz="quarter" idx="13"/>
          </p:nvPr>
        </p:nvSpPr>
        <p:spPr/>
        <p:txBody>
          <a:bodyPr/>
          <a:lstStyle/>
          <a:p>
            <a:r>
              <a:rPr lang="en-US" dirty="0" smtClean="0"/>
              <a:t>Cheap plastic rain barrels ordered online (expensive!)</a:t>
            </a:r>
          </a:p>
          <a:p>
            <a:pPr lvl="1"/>
            <a:r>
              <a:rPr lang="en-US" dirty="0" smtClean="0"/>
              <a:t>Lasted 1-2 years</a:t>
            </a:r>
          </a:p>
          <a:p>
            <a:pPr lvl="1"/>
            <a:r>
              <a:rPr lang="en-US" dirty="0" smtClean="0"/>
              <a:t>Split on the bottom</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59479" y="1347972"/>
            <a:ext cx="4132521" cy="5510028"/>
          </a:xfrm>
          <a:prstGeom prst="rect">
            <a:avLst/>
          </a:prstGeom>
        </p:spPr>
      </p:pic>
    </p:spTree>
    <p:extLst>
      <p:ext uri="{BB962C8B-B14F-4D97-AF65-F5344CB8AC3E}">
        <p14:creationId xmlns:p14="http://schemas.microsoft.com/office/powerpoint/2010/main" val="2031648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3 (2019)</a:t>
            </a:r>
            <a:endParaRPr lang="en-US" dirty="0"/>
          </a:p>
        </p:txBody>
      </p:sp>
      <p:sp>
        <p:nvSpPr>
          <p:cNvPr id="3" name="Content Placeholder 2"/>
          <p:cNvSpPr>
            <a:spLocks noGrp="1"/>
          </p:cNvSpPr>
          <p:nvPr>
            <p:ph sz="quarter" idx="13"/>
          </p:nvPr>
        </p:nvSpPr>
        <p:spPr>
          <a:xfrm>
            <a:off x="637327" y="2377724"/>
            <a:ext cx="5635882" cy="3424107"/>
          </a:xfrm>
        </p:spPr>
        <p:txBody>
          <a:bodyPr/>
          <a:lstStyle/>
          <a:p>
            <a:r>
              <a:rPr lang="en-US" dirty="0" smtClean="0"/>
              <a:t>So far, so good</a:t>
            </a:r>
          </a:p>
          <a:p>
            <a:pPr lvl="1"/>
            <a:r>
              <a:rPr lang="en-US" dirty="0" smtClean="0"/>
              <a:t>Backyard: Tricky downspout</a:t>
            </a:r>
          </a:p>
          <a:p>
            <a:pPr lvl="1"/>
            <a:r>
              <a:rPr lang="en-US" dirty="0" smtClean="0"/>
              <a:t>Added another spigot</a:t>
            </a:r>
          </a:p>
          <a:p>
            <a:pPr lvl="2"/>
            <a:r>
              <a:rPr lang="en-US" dirty="0" smtClean="0"/>
              <a:t>Now would use a dual spigot/Splitter</a:t>
            </a:r>
          </a:p>
          <a:p>
            <a:pPr lvl="1"/>
            <a:r>
              <a:rPr lang="en-US" dirty="0" smtClean="0"/>
              <a:t>Be careful of which side to Drill/Punch Out to add additional barrels </a:t>
            </a:r>
            <a:endParaRPr lang="en-US" dirty="0"/>
          </a:p>
        </p:txBody>
      </p:sp>
      <p:pic>
        <p:nvPicPr>
          <p:cNvPr id="2050" name="Picture 2" descr="https://lh3.googleusercontent.com/ogygtQvf-saESPW06cEEpV3CtldaKlkRUp-Mt6phklsyF1_u1YU7W-QMW7AOFvnOGY1ISix8jmvl5b9MTfGEuNystvR4PLztv_y3SM_Is8qFcv9pqHBf5T7DekSzDM_5MvNs3yWEKuwJ-yf4fXLz5Nm7NKdF-YZcy4eAh3Lw6oPus9qL6ivz7V6stP2Dw8ZI7vhiA5UlgUQdu2aA9wpya1-HyG1cC5GCkfQwxNXV8TlRpEWqrBM1J6K0p6z_cf-u_pcwExw_7vKs3Phaf7eTiY8UjpK7h2SnWIr-OKpE4_J_qwNzG0Vjs1yyVmBmNto3RdW1QYq--nT6zk9S2xSxfIw23IHLUXLoFkAd34YpQ8iq1XfY6hKGcnUvHDRFUhmKkC6caZOgB-o3iWNYvsbxhNqRw2QgfSeVYg96SzEJjMgiZo-VDPmSHCKXhDzO_XKS9dQ7D4n_ZoUn-BkC1bZ1M4cBXiFjYJeZkZEN4h9dl4WkstRlcrlqrKOf3IlgFez4yJCkGh1g_pk5Pk4YwHV1-V9WyYLbSnhgRnHT7XZGz43wK5QCWRYZRW5stNVBvjB_0qNRa7ad4XvmDzu86SOO49mfZ1PpdcAJOLeXq3hxqiB8ppVkv5jXWLqw6LjoL_Eu4MJMFdTX0h6QcDbz99-1ShCEv9fxBorlBkVcagCpkYmn8hy2iOV-s9dqUUWZUzMEp_F9A-A0mBRo6hdxlS4pN9IqoFWn9KxjHlBaOVqXX6yqcD28qJG7z6_NEaTqruLI7zGBcISC6csW83u0MVocUMmm4Y_guuIYuyEOSMB8dgn0FaGj-0uV0jiEb56xYbcdUa0hp3vDWBun_QXxklLAkFJwPj3R6ixtquQo4THSOO4xfJhZLOAN8U5fn1FTrePddLaGrazbV2jx7AfrfyqAsKhjfTxHrqPtdpubhbJbhsw6=w685-h913-s-no?authuser=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61634" y="1727890"/>
            <a:ext cx="3848986" cy="51301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u0x-ZUvr4C0zamcMfSm5lVpO6Vc1m5ee3efF63Fd9oxsvUCDiLy_bW8Ywir6EX_SteMk7h9Yht4DCsrAKOJ6eyrXIo2twNBlQYfWm76_z-sBGeWFlzD5xo6lM-wFF_G_l5jDwYjx-IEuYy4RNgivt1NaIp1OGQQtpvbqcAxWM-PujbxTbyPbCv3CTCcKjC3iRZOCXVW0U2i8kmvBzkfxAYgfoLS-AEc9IdJQgu5kQi4DnyGOrpf7VYMMp8g2XpYl1R_Rfe_19_4EyWvYBqzFTvtb4h6O1NDe0PDIYyO-lbZDU7ewoH0A53X0O1aGa6WcXlUAYAb3VZ5Nss_JMq3GXmoBv5rt0lKg6p9rEmRgFvdsbN-vpD2pxmn9BP1oycBmirzODMhFESFQETn9uLN9qXKii0AMmdeQeFo-KLWBoAFeKneLXUaJNsaASnk2uvRtg6vFB-2BmUKOydDEzEdFn5jFPrPoWUhzWchcqjiM9VFbGZ04AY0t2dGWqO4g9GfJNxDCUgNROgbfK-edo16zVBCU5iMfK4C_gIvjPloqv6Wj0359sI1CtR8xZgVy0di3pFEBzglNC3c1musyWP6yZdARE1NIk2YZLTu9jdRsvNWbxNkFDeT-r-kAy9kTJ4V_DnUpJon1qasulL0X1rEbOkaYJihml83o2IGlu0AsEPeS-l2PF7I5KhoS12HAfyCMm-KQy0MNfqbKrS5VxQcknKIOki1JXC6Y0NipvTHLQjP93UNEPUp42nrZHdqMpkpURC7HzuhvL2udqk3IDNyk-KIiaJfyz_1jZOPaBos2EZF7ouR6BMT3HJlFveE2P4Im0-m6IujGjJDmuvXrWdtlaWKBG7TCOCIoXRqKMzWhscT6hljgxaCBrEAQjgzMYRe5lRS6xv4q_8ISbpf6Bt0dleKSqb0YENdhSpRkLUj8X-uY=w685-h913-s-no?authuser=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13941" y="-36524"/>
            <a:ext cx="3378059" cy="450243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9810620" y="829339"/>
            <a:ext cx="843203" cy="9888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986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4 (2021)</a:t>
            </a:r>
            <a:endParaRPr lang="en-US" dirty="0"/>
          </a:p>
        </p:txBody>
      </p:sp>
      <p:sp>
        <p:nvSpPr>
          <p:cNvPr id="3" name="Content Placeholder 2"/>
          <p:cNvSpPr>
            <a:spLocks noGrp="1"/>
          </p:cNvSpPr>
          <p:nvPr>
            <p:ph sz="quarter" idx="13"/>
          </p:nvPr>
        </p:nvSpPr>
        <p:spPr/>
        <p:txBody>
          <a:bodyPr/>
          <a:lstStyle/>
          <a:p>
            <a:r>
              <a:rPr lang="en-US" dirty="0" smtClean="0"/>
              <a:t>The best so far!</a:t>
            </a:r>
            <a:endParaRPr lang="en-US" dirty="0"/>
          </a:p>
        </p:txBody>
      </p:sp>
      <p:pic>
        <p:nvPicPr>
          <p:cNvPr id="4" name="Picture 3"/>
          <p:cNvPicPr>
            <a:picLocks noChangeAspect="1"/>
          </p:cNvPicPr>
          <p:nvPr/>
        </p:nvPicPr>
        <p:blipFill>
          <a:blip r:embed="rId2"/>
          <a:stretch>
            <a:fillRect/>
          </a:stretch>
        </p:blipFill>
        <p:spPr>
          <a:xfrm>
            <a:off x="8524151" y="2120807"/>
            <a:ext cx="3667849" cy="4737193"/>
          </a:xfrm>
          <a:prstGeom prst="rect">
            <a:avLst/>
          </a:prstGeom>
        </p:spPr>
      </p:pic>
    </p:spTree>
    <p:extLst>
      <p:ext uri="{BB962C8B-B14F-4D97-AF65-F5344CB8AC3E}">
        <p14:creationId xmlns:p14="http://schemas.microsoft.com/office/powerpoint/2010/main" val="1179023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Buy</a:t>
            </a:r>
            <a:endParaRPr lang="en-US" dirty="0"/>
          </a:p>
        </p:txBody>
      </p:sp>
      <p:sp>
        <p:nvSpPr>
          <p:cNvPr id="3" name="Content Placeholder 2"/>
          <p:cNvSpPr>
            <a:spLocks noGrp="1"/>
          </p:cNvSpPr>
          <p:nvPr>
            <p:ph sz="quarter" idx="13"/>
          </p:nvPr>
        </p:nvSpPr>
        <p:spPr>
          <a:xfrm>
            <a:off x="913774" y="2367092"/>
            <a:ext cx="6134726" cy="3424107"/>
          </a:xfrm>
        </p:spPr>
        <p:txBody>
          <a:bodyPr/>
          <a:lstStyle/>
          <a:p>
            <a:r>
              <a:rPr lang="en-US" dirty="0" smtClean="0"/>
              <a:t>Colorado Rain Catcher</a:t>
            </a:r>
          </a:p>
          <a:p>
            <a:r>
              <a:rPr lang="en-US" dirty="0" smtClean="0"/>
              <a:t>Container </a:t>
            </a:r>
            <a:r>
              <a:rPr lang="en-US" dirty="0" err="1" smtClean="0"/>
              <a:t>Reclaimer</a:t>
            </a:r>
            <a:endParaRPr lang="en-US" dirty="0" smtClean="0"/>
          </a:p>
          <a:p>
            <a:r>
              <a:rPr lang="en-US" dirty="0" smtClean="0"/>
              <a:t>Blue Barrel</a:t>
            </a:r>
          </a:p>
          <a:p>
            <a:r>
              <a:rPr lang="en-US" dirty="0" smtClean="0"/>
              <a:t>Target, Sam’s, Walmart, Lowe’s, Home Depot, Amazon</a:t>
            </a:r>
          </a:p>
          <a:p>
            <a:r>
              <a:rPr lang="en-US" dirty="0" smtClean="0">
                <a:solidFill>
                  <a:srgbClr val="FF0000"/>
                </a:solidFill>
              </a:rPr>
              <a:t>BEWARE: Craigslist, Facebook Marketplace</a:t>
            </a:r>
            <a:endParaRPr lang="en-US" dirty="0">
              <a:solidFill>
                <a:srgbClr val="FF0000"/>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197059" y="1863059"/>
            <a:ext cx="5708503" cy="4281377"/>
          </a:xfrm>
          <a:prstGeom prst="rect">
            <a:avLst/>
          </a:prstGeom>
        </p:spPr>
      </p:pic>
    </p:spTree>
    <p:extLst>
      <p:ext uri="{BB962C8B-B14F-4D97-AF65-F5344CB8AC3E}">
        <p14:creationId xmlns:p14="http://schemas.microsoft.com/office/powerpoint/2010/main" val="2659125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Supplies Needed</a:t>
            </a:r>
            <a:br>
              <a:rPr lang="en-US" dirty="0"/>
            </a:br>
            <a:endParaRPr lang="en-US" dirty="0"/>
          </a:p>
        </p:txBody>
      </p:sp>
      <p:sp>
        <p:nvSpPr>
          <p:cNvPr id="3" name="Content Placeholder 2"/>
          <p:cNvSpPr>
            <a:spLocks noGrp="1"/>
          </p:cNvSpPr>
          <p:nvPr>
            <p:ph sz="quarter" idx="13"/>
          </p:nvPr>
        </p:nvSpPr>
        <p:spPr>
          <a:xfrm>
            <a:off x="6103088" y="1657350"/>
            <a:ext cx="6088913" cy="5200650"/>
          </a:xfrm>
        </p:spPr>
        <p:txBody>
          <a:bodyPr>
            <a:normAutofit fontScale="85000" lnSpcReduction="20000"/>
          </a:bodyPr>
          <a:lstStyle/>
          <a:p>
            <a:r>
              <a:rPr lang="en-US" dirty="0" smtClean="0"/>
              <a:t>Food grade 55-Gallon Barrel with lid</a:t>
            </a:r>
          </a:p>
          <a:p>
            <a:pPr lvl="1"/>
            <a:r>
              <a:rPr lang="en-US" dirty="0" smtClean="0"/>
              <a:t>Container </a:t>
            </a:r>
            <a:r>
              <a:rPr lang="en-US" dirty="0" err="1" smtClean="0"/>
              <a:t>Reclaimer</a:t>
            </a:r>
            <a:r>
              <a:rPr lang="en-US" dirty="0" smtClean="0"/>
              <a:t> (Arvada): $30</a:t>
            </a:r>
          </a:p>
          <a:p>
            <a:pPr lvl="1"/>
            <a:r>
              <a:rPr lang="en-US" dirty="0" smtClean="0"/>
              <a:t>Colorado Rain Catchers (Ft. Collins): $50</a:t>
            </a:r>
          </a:p>
          <a:p>
            <a:r>
              <a:rPr lang="en-US" dirty="0" smtClean="0"/>
              <a:t>Rain Barrel Connector Kit</a:t>
            </a:r>
          </a:p>
          <a:p>
            <a:pPr lvl="1"/>
            <a:r>
              <a:rPr lang="en-US" dirty="0" smtClean="0"/>
              <a:t>Colorado Rain Catcher ($39.50)</a:t>
            </a:r>
          </a:p>
          <a:p>
            <a:pPr lvl="1"/>
            <a:r>
              <a:rPr lang="en-US" dirty="0" smtClean="0"/>
              <a:t>Amazon ($36.92)</a:t>
            </a:r>
          </a:p>
          <a:p>
            <a:r>
              <a:rPr lang="en-US" dirty="0" smtClean="0"/>
              <a:t>Total: ~$70-$90</a:t>
            </a:r>
          </a:p>
          <a:p>
            <a:pPr lvl="1"/>
            <a:r>
              <a:rPr lang="en-US" dirty="0" smtClean="0"/>
              <a:t>Colorado Rain Catcher Barrel and Connector Kit ($88)</a:t>
            </a:r>
          </a:p>
          <a:p>
            <a:r>
              <a:rPr lang="en-US" dirty="0" smtClean="0"/>
              <a:t>Tools</a:t>
            </a:r>
          </a:p>
          <a:p>
            <a:pPr lvl="1"/>
            <a:r>
              <a:rPr lang="en-US" dirty="0" smtClean="0"/>
              <a:t>Level</a:t>
            </a:r>
          </a:p>
          <a:p>
            <a:pPr lvl="1"/>
            <a:r>
              <a:rPr lang="en-US" dirty="0" smtClean="0"/>
              <a:t>Drill</a:t>
            </a:r>
          </a:p>
          <a:p>
            <a:pPr lvl="1"/>
            <a:r>
              <a:rPr lang="en-US" dirty="0" smtClean="0"/>
              <a:t>Gloves</a:t>
            </a:r>
          </a:p>
          <a:p>
            <a:pPr lvl="1"/>
            <a:r>
              <a:rPr lang="en-US" dirty="0" smtClean="0"/>
              <a:t>Eye Protection</a:t>
            </a:r>
          </a:p>
          <a:p>
            <a:pPr lvl="1"/>
            <a:r>
              <a:rPr lang="en-US" dirty="0"/>
              <a:t>Measuring Tape</a:t>
            </a:r>
          </a:p>
          <a:p>
            <a:pPr lvl="1"/>
            <a:r>
              <a:rPr lang="en-US" dirty="0" smtClean="0"/>
              <a:t>Pencil</a:t>
            </a:r>
          </a:p>
          <a:p>
            <a:pPr lvl="1"/>
            <a:r>
              <a:rPr lang="en-US" dirty="0" smtClean="0"/>
              <a:t>Etc. </a:t>
            </a:r>
            <a:endParaRPr lang="en-US" dirty="0"/>
          </a:p>
        </p:txBody>
      </p:sp>
      <p:pic>
        <p:nvPicPr>
          <p:cNvPr id="4" name="Picture 3"/>
          <p:cNvPicPr>
            <a:picLocks noChangeAspect="1"/>
          </p:cNvPicPr>
          <p:nvPr/>
        </p:nvPicPr>
        <p:blipFill>
          <a:blip r:embed="rId2"/>
          <a:stretch>
            <a:fillRect/>
          </a:stretch>
        </p:blipFill>
        <p:spPr>
          <a:xfrm>
            <a:off x="0" y="1657350"/>
            <a:ext cx="5981700" cy="5200650"/>
          </a:xfrm>
          <a:prstGeom prst="rect">
            <a:avLst/>
          </a:prstGeom>
        </p:spPr>
      </p:pic>
    </p:spTree>
    <p:extLst>
      <p:ext uri="{BB962C8B-B14F-4D97-AF65-F5344CB8AC3E}">
        <p14:creationId xmlns:p14="http://schemas.microsoft.com/office/powerpoint/2010/main" val="4213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78276"/>
            <a:ext cx="10364451" cy="1596177"/>
          </a:xfrm>
        </p:spPr>
        <p:txBody>
          <a:bodyPr/>
          <a:lstStyle/>
          <a:p>
            <a:r>
              <a:rPr lang="en-US" dirty="0" err="1" smtClean="0"/>
              <a:t>EarthmindeR</a:t>
            </a:r>
            <a:r>
              <a:rPr lang="en-US" dirty="0" smtClean="0"/>
              <a:t> Diverter</a:t>
            </a:r>
            <a:endParaRPr lang="en-US" dirty="0"/>
          </a:p>
        </p:txBody>
      </p:sp>
      <p:sp>
        <p:nvSpPr>
          <p:cNvPr id="3" name="Content Placeholder 2"/>
          <p:cNvSpPr>
            <a:spLocks noGrp="1"/>
          </p:cNvSpPr>
          <p:nvPr>
            <p:ph sz="quarter" idx="13"/>
          </p:nvPr>
        </p:nvSpPr>
        <p:spPr/>
        <p:txBody>
          <a:bodyPr/>
          <a:lstStyle/>
          <a:p>
            <a:r>
              <a:rPr lang="en-US" dirty="0" smtClean="0"/>
              <a:t>Pros</a:t>
            </a:r>
          </a:p>
          <a:p>
            <a:pPr lvl="1"/>
            <a:r>
              <a:rPr lang="en-US" dirty="0" smtClean="0"/>
              <a:t>Easy to install</a:t>
            </a:r>
          </a:p>
          <a:p>
            <a:pPr lvl="1"/>
            <a:r>
              <a:rPr lang="en-US" dirty="0" smtClean="0"/>
              <a:t>Do not need to remove the Downspout</a:t>
            </a:r>
          </a:p>
          <a:p>
            <a:pPr lvl="1"/>
            <a:r>
              <a:rPr lang="en-US" dirty="0" smtClean="0"/>
              <a:t>Cost effective</a:t>
            </a:r>
          </a:p>
          <a:p>
            <a:pPr lvl="1"/>
            <a:r>
              <a:rPr lang="en-US" dirty="0" smtClean="0"/>
              <a:t>Kit includes Hole saws and spigot</a:t>
            </a:r>
          </a:p>
          <a:p>
            <a:r>
              <a:rPr lang="en-US" dirty="0" smtClean="0"/>
              <a:t>Cons</a:t>
            </a:r>
          </a:p>
          <a:p>
            <a:pPr lvl="1"/>
            <a:r>
              <a:rPr lang="en-US" dirty="0" smtClean="0"/>
              <a:t>Unable to see clogs</a:t>
            </a:r>
          </a:p>
          <a:p>
            <a:pPr lvl="1"/>
            <a:r>
              <a:rPr lang="en-US" dirty="0" smtClean="0"/>
              <a:t>Potential for clogging</a:t>
            </a:r>
          </a:p>
          <a:p>
            <a:endParaRPr lang="en-US" dirty="0"/>
          </a:p>
        </p:txBody>
      </p:sp>
      <p:pic>
        <p:nvPicPr>
          <p:cNvPr id="4" name="Picture 3"/>
          <p:cNvPicPr>
            <a:picLocks noChangeAspect="1"/>
          </p:cNvPicPr>
          <p:nvPr/>
        </p:nvPicPr>
        <p:blipFill>
          <a:blip r:embed="rId3"/>
          <a:stretch>
            <a:fillRect/>
          </a:stretch>
        </p:blipFill>
        <p:spPr>
          <a:xfrm>
            <a:off x="6334125" y="1704975"/>
            <a:ext cx="5857875" cy="5153025"/>
          </a:xfrm>
          <a:prstGeom prst="rect">
            <a:avLst/>
          </a:prstGeom>
        </p:spPr>
      </p:pic>
    </p:spTree>
    <p:extLst>
      <p:ext uri="{BB962C8B-B14F-4D97-AF65-F5344CB8AC3E}">
        <p14:creationId xmlns:p14="http://schemas.microsoft.com/office/powerpoint/2010/main" val="1589212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Choose a Location</a:t>
            </a:r>
            <a:endParaRPr lang="en-US" dirty="0"/>
          </a:p>
        </p:txBody>
      </p:sp>
      <p:sp>
        <p:nvSpPr>
          <p:cNvPr id="3" name="Content Placeholder 2"/>
          <p:cNvSpPr>
            <a:spLocks noGrp="1"/>
          </p:cNvSpPr>
          <p:nvPr>
            <p:ph sz="quarter" idx="13"/>
          </p:nvPr>
        </p:nvSpPr>
        <p:spPr>
          <a:xfrm>
            <a:off x="913774" y="2367092"/>
            <a:ext cx="4039226" cy="4299522"/>
          </a:xfrm>
        </p:spPr>
        <p:txBody>
          <a:bodyPr>
            <a:normAutofit fontScale="92500" lnSpcReduction="10000"/>
          </a:bodyPr>
          <a:lstStyle/>
          <a:p>
            <a:r>
              <a:rPr lang="en-US" dirty="0" smtClean="0"/>
              <a:t>Walk around your home</a:t>
            </a:r>
          </a:p>
          <a:p>
            <a:pPr lvl="1"/>
            <a:r>
              <a:rPr lang="en-US" dirty="0" smtClean="0"/>
              <a:t>Find the downspout locations</a:t>
            </a:r>
          </a:p>
          <a:p>
            <a:r>
              <a:rPr lang="en-US" dirty="0" smtClean="0"/>
              <a:t>Choose a location for your rain barrel</a:t>
            </a:r>
          </a:p>
          <a:p>
            <a:pPr lvl="1"/>
            <a:r>
              <a:rPr lang="en-US" dirty="0" smtClean="0"/>
              <a:t>Proximity to where you need the water</a:t>
            </a:r>
          </a:p>
          <a:p>
            <a:pPr lvl="1"/>
            <a:r>
              <a:rPr lang="en-US" dirty="0" smtClean="0"/>
              <a:t>Easy of making a level base in that area</a:t>
            </a:r>
          </a:p>
          <a:p>
            <a:pPr lvl="1"/>
            <a:r>
              <a:rPr lang="en-US" dirty="0" smtClean="0"/>
              <a:t>Catchment area: the amount of water you can collect from that downspout/roof area</a:t>
            </a:r>
            <a:endParaRPr lang="en-US" dirty="0"/>
          </a:p>
        </p:txBody>
      </p:sp>
      <p:pic>
        <p:nvPicPr>
          <p:cNvPr id="4" name="Picture 3"/>
          <p:cNvPicPr>
            <a:picLocks noChangeAspect="1"/>
          </p:cNvPicPr>
          <p:nvPr/>
        </p:nvPicPr>
        <p:blipFill>
          <a:blip r:embed="rId2"/>
          <a:stretch>
            <a:fillRect/>
          </a:stretch>
        </p:blipFill>
        <p:spPr>
          <a:xfrm>
            <a:off x="4953000" y="2214694"/>
            <a:ext cx="7239000" cy="4238625"/>
          </a:xfrm>
          <a:prstGeom prst="rect">
            <a:avLst/>
          </a:prstGeom>
        </p:spPr>
      </p:pic>
      <p:grpSp>
        <p:nvGrpSpPr>
          <p:cNvPr id="11" name="Group 10"/>
          <p:cNvGrpSpPr/>
          <p:nvPr/>
        </p:nvGrpSpPr>
        <p:grpSpPr>
          <a:xfrm>
            <a:off x="7924800" y="2308827"/>
            <a:ext cx="3339345" cy="3999824"/>
            <a:chOff x="7924800" y="2308827"/>
            <a:chExt cx="3339345" cy="3999824"/>
          </a:xfrm>
        </p:grpSpPr>
        <p:sp>
          <p:nvSpPr>
            <p:cNvPr id="5" name="Right Arrow 4"/>
            <p:cNvSpPr/>
            <p:nvPr/>
          </p:nvSpPr>
          <p:spPr>
            <a:xfrm>
              <a:off x="8272130" y="2902688"/>
              <a:ext cx="499730" cy="1701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10681602" y="6138530"/>
              <a:ext cx="499730" cy="1701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9676917">
              <a:off x="10764415" y="3661177"/>
              <a:ext cx="499730" cy="1701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924800" y="3828142"/>
              <a:ext cx="499730" cy="1701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8399720" y="6138530"/>
              <a:ext cx="499730" cy="1701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5613928">
              <a:off x="10331302" y="2473631"/>
              <a:ext cx="499730" cy="1701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8489886" y="2862099"/>
            <a:ext cx="2296532" cy="3227169"/>
            <a:chOff x="8489886" y="2862099"/>
            <a:chExt cx="2296532" cy="3227169"/>
          </a:xfrm>
        </p:grpSpPr>
        <p:sp>
          <p:nvSpPr>
            <p:cNvPr id="13" name="Right Arrow 12"/>
            <p:cNvSpPr/>
            <p:nvPr/>
          </p:nvSpPr>
          <p:spPr>
            <a:xfrm rot="16200000">
              <a:off x="8362506" y="4255435"/>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9401731">
              <a:off x="9985194" y="3312146"/>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3577659">
              <a:off x="9985193" y="4401732"/>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801020">
              <a:off x="10090836" y="5341001"/>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2065435">
              <a:off x="9876565" y="5769870"/>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8344852">
              <a:off x="9181918" y="5756276"/>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8026253">
              <a:off x="8926286" y="5438495"/>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6200000">
              <a:off x="10339640" y="4211042"/>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5968794">
              <a:off x="9344680" y="4624238"/>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3762877">
              <a:off x="8966052" y="3741527"/>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3504108">
              <a:off x="9089846" y="2989479"/>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9401731">
              <a:off x="9737505" y="2975755"/>
              <a:ext cx="574158" cy="319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40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3085"/>
            <a:ext cx="10364451" cy="1596177"/>
          </a:xfrm>
        </p:spPr>
        <p:txBody>
          <a:bodyPr/>
          <a:lstStyle/>
          <a:p>
            <a:r>
              <a:rPr lang="en-US" dirty="0" smtClean="0"/>
              <a:t>1. Choose a location</a:t>
            </a:r>
            <a:endParaRPr lang="en-US" dirty="0"/>
          </a:p>
        </p:txBody>
      </p:sp>
      <p:sp>
        <p:nvSpPr>
          <p:cNvPr id="3" name="Content Placeholder 2"/>
          <p:cNvSpPr>
            <a:spLocks noGrp="1"/>
          </p:cNvSpPr>
          <p:nvPr>
            <p:ph sz="quarter" idx="13"/>
          </p:nvPr>
        </p:nvSpPr>
        <p:spPr>
          <a:xfrm>
            <a:off x="913774" y="1830424"/>
            <a:ext cx="6149014" cy="4942516"/>
          </a:xfrm>
        </p:spPr>
        <p:txBody>
          <a:bodyPr>
            <a:normAutofit fontScale="92500" lnSpcReduction="10000"/>
          </a:bodyPr>
          <a:lstStyle/>
          <a:p>
            <a:r>
              <a:rPr lang="en-US" dirty="0" smtClean="0"/>
              <a:t>Determine the square feet of the Roof area draining to the downspout</a:t>
            </a:r>
          </a:p>
          <a:p>
            <a:pPr lvl="1"/>
            <a:r>
              <a:rPr lang="en-US" dirty="0" smtClean="0"/>
              <a:t>Note how the Gutters slope</a:t>
            </a:r>
          </a:p>
          <a:p>
            <a:pPr lvl="1"/>
            <a:r>
              <a:rPr lang="en-US" dirty="0" smtClean="0"/>
              <a:t>Calculate</a:t>
            </a:r>
          </a:p>
          <a:p>
            <a:pPr lvl="2"/>
            <a:r>
              <a:rPr lang="en-US" dirty="0" smtClean="0"/>
              <a:t>Google the address</a:t>
            </a:r>
          </a:p>
          <a:p>
            <a:pPr lvl="2"/>
            <a:r>
              <a:rPr lang="en-US" dirty="0" smtClean="0"/>
              <a:t>Right click to “Measure Distance”</a:t>
            </a:r>
          </a:p>
          <a:p>
            <a:pPr lvl="2"/>
            <a:r>
              <a:rPr lang="en-US" dirty="0" smtClean="0"/>
              <a:t>Click to set the measurements and note the “Total Area” in ft2</a:t>
            </a:r>
          </a:p>
          <a:p>
            <a:r>
              <a:rPr lang="en-US" dirty="0" smtClean="0"/>
              <a:t>Calculate the gallons that you can collect</a:t>
            </a:r>
          </a:p>
          <a:p>
            <a:pPr lvl="1"/>
            <a:r>
              <a:rPr lang="en-US" dirty="0" smtClean="0"/>
              <a:t>Catchment area (ft2) x Rainfall (</a:t>
            </a:r>
            <a:r>
              <a:rPr lang="en-US" dirty="0" err="1" smtClean="0"/>
              <a:t>ft</a:t>
            </a:r>
            <a:r>
              <a:rPr lang="en-US" dirty="0" smtClean="0"/>
              <a:t>) X 7.48 gal/ft3= Total Rainwater (gal)</a:t>
            </a:r>
          </a:p>
          <a:p>
            <a:pPr lvl="1"/>
            <a:r>
              <a:rPr lang="en-US" dirty="0" smtClean="0"/>
              <a:t>159 ft2 X 0.08 </a:t>
            </a:r>
            <a:r>
              <a:rPr lang="en-US" dirty="0" err="1" smtClean="0"/>
              <a:t>ft</a:t>
            </a:r>
            <a:r>
              <a:rPr lang="en-US" dirty="0" smtClean="0"/>
              <a:t> x 7.48 gal/ft3 = 95 gallons from a 1 inch storm for this small portion of the roof</a:t>
            </a:r>
          </a:p>
          <a:p>
            <a:pPr lvl="2"/>
            <a:r>
              <a:rPr lang="en-US" dirty="0"/>
              <a:t>1</a:t>
            </a:r>
            <a:r>
              <a:rPr lang="en-US" dirty="0" smtClean="0"/>
              <a:t> inch = 0.08 </a:t>
            </a:r>
            <a:r>
              <a:rPr lang="en-US" dirty="0" err="1" smtClean="0"/>
              <a:t>ft</a:t>
            </a:r>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7062788" y="1830424"/>
            <a:ext cx="5129212" cy="5027576"/>
          </a:xfrm>
          <a:prstGeom prst="rect">
            <a:avLst/>
          </a:prstGeom>
        </p:spPr>
      </p:pic>
    </p:spTree>
    <p:extLst>
      <p:ext uri="{BB962C8B-B14F-4D97-AF65-F5344CB8AC3E}">
        <p14:creationId xmlns:p14="http://schemas.microsoft.com/office/powerpoint/2010/main" val="15397389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3"/>
          </p:nvPr>
        </p:nvSpPr>
        <p:spPr>
          <a:xfrm>
            <a:off x="913774" y="1917700"/>
            <a:ext cx="10363826" cy="4940300"/>
          </a:xfrm>
        </p:spPr>
        <p:txBody>
          <a:bodyPr>
            <a:normAutofit/>
          </a:bodyPr>
          <a:lstStyle/>
          <a:p>
            <a:r>
              <a:rPr lang="en-US" dirty="0" smtClean="0"/>
              <a:t>Why do we need to conserve water?</a:t>
            </a:r>
          </a:p>
          <a:p>
            <a:r>
              <a:rPr lang="en-US" dirty="0" smtClean="0"/>
              <a:t>What is rainwater harvesting?</a:t>
            </a:r>
          </a:p>
          <a:p>
            <a:r>
              <a:rPr lang="en-US" dirty="0" smtClean="0"/>
              <a:t>Colorado Rain Barrel Regulations</a:t>
            </a:r>
          </a:p>
          <a:p>
            <a:r>
              <a:rPr lang="en-US" dirty="0" smtClean="0"/>
              <a:t>Types of Rain Barrels</a:t>
            </a:r>
          </a:p>
          <a:p>
            <a:r>
              <a:rPr lang="en-US" dirty="0" smtClean="0"/>
              <a:t>Supplies Needed</a:t>
            </a:r>
          </a:p>
          <a:p>
            <a:r>
              <a:rPr lang="en-US" dirty="0" smtClean="0"/>
              <a:t>How to install</a:t>
            </a:r>
          </a:p>
          <a:p>
            <a:r>
              <a:rPr lang="en-US" dirty="0" smtClean="0"/>
              <a:t>Winterizing, Maintenance, FAQ</a:t>
            </a:r>
          </a:p>
          <a:p>
            <a:r>
              <a:rPr lang="en-US" dirty="0" smtClean="0"/>
              <a:t>Decorating Your Barrel</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6500" y="1917700"/>
            <a:ext cx="5905500" cy="4940300"/>
          </a:xfrm>
          <a:prstGeom prst="rect">
            <a:avLst/>
          </a:prstGeom>
        </p:spPr>
      </p:pic>
    </p:spTree>
    <p:extLst>
      <p:ext uri="{BB962C8B-B14F-4D97-AF65-F5344CB8AC3E}">
        <p14:creationId xmlns:p14="http://schemas.microsoft.com/office/powerpoint/2010/main" val="14470857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Create a base</a:t>
            </a:r>
            <a:endParaRPr lang="en-US" dirty="0"/>
          </a:p>
        </p:txBody>
      </p:sp>
      <p:sp>
        <p:nvSpPr>
          <p:cNvPr id="3" name="Content Placeholder 2"/>
          <p:cNvSpPr>
            <a:spLocks noGrp="1"/>
          </p:cNvSpPr>
          <p:nvPr>
            <p:ph sz="quarter" idx="13"/>
          </p:nvPr>
        </p:nvSpPr>
        <p:spPr>
          <a:xfrm>
            <a:off x="6457950" y="1941789"/>
            <a:ext cx="5620636" cy="4916211"/>
          </a:xfrm>
        </p:spPr>
        <p:txBody>
          <a:bodyPr>
            <a:normAutofit/>
          </a:bodyPr>
          <a:lstStyle/>
          <a:p>
            <a:r>
              <a:rPr lang="en-US" dirty="0" smtClean="0"/>
              <a:t>Rain barrels are very heavy!  Children must always be supervised about rain barrels. </a:t>
            </a:r>
          </a:p>
          <a:p>
            <a:r>
              <a:rPr lang="en-US" dirty="0" smtClean="0"/>
              <a:t>Select a flat location within 3 feet of a downspout</a:t>
            </a:r>
          </a:p>
          <a:p>
            <a:r>
              <a:rPr lang="en-US" dirty="0"/>
              <a:t>A Base Creates water pressure</a:t>
            </a:r>
          </a:p>
          <a:p>
            <a:r>
              <a:rPr lang="en-US" dirty="0" smtClean="0"/>
              <a:t>Purchase a commercially available rain barrel stand or construct a simple base with wood, cinder blocks, bricks, or extra patio pavers</a:t>
            </a:r>
          </a:p>
          <a:p>
            <a:r>
              <a:rPr lang="en-US" dirty="0" smtClean="0"/>
              <a:t>Full rain barrels weigh nearly </a:t>
            </a:r>
            <a:r>
              <a:rPr lang="en-US" dirty="0" smtClean="0">
                <a:solidFill>
                  <a:srgbClr val="FF0000"/>
                </a:solidFill>
              </a:rPr>
              <a:t>500 pounds</a:t>
            </a:r>
            <a:r>
              <a:rPr lang="en-US" dirty="0" smtClean="0"/>
              <a:t>!!</a:t>
            </a:r>
          </a:p>
          <a:p>
            <a:pPr lvl="1"/>
            <a:endParaRPr lang="en-US" dirty="0" smtClean="0"/>
          </a:p>
          <a:p>
            <a:endParaRPr lang="en-US" dirty="0"/>
          </a:p>
        </p:txBody>
      </p:sp>
      <p:pic>
        <p:nvPicPr>
          <p:cNvPr id="4" name="Picture 3"/>
          <p:cNvPicPr>
            <a:picLocks noChangeAspect="1"/>
          </p:cNvPicPr>
          <p:nvPr/>
        </p:nvPicPr>
        <p:blipFill>
          <a:blip r:embed="rId2"/>
          <a:stretch>
            <a:fillRect/>
          </a:stretch>
        </p:blipFill>
        <p:spPr>
          <a:xfrm>
            <a:off x="0" y="1847850"/>
            <a:ext cx="6457950" cy="5010150"/>
          </a:xfrm>
          <a:prstGeom prst="rect">
            <a:avLst/>
          </a:prstGeom>
        </p:spPr>
      </p:pic>
    </p:spTree>
    <p:extLst>
      <p:ext uri="{BB962C8B-B14F-4D97-AF65-F5344CB8AC3E}">
        <p14:creationId xmlns:p14="http://schemas.microsoft.com/office/powerpoint/2010/main" val="4492149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Drill a Spigot Hole in your Barrel</a:t>
            </a:r>
            <a:endParaRPr lang="en-US" dirty="0"/>
          </a:p>
        </p:txBody>
      </p:sp>
      <p:sp>
        <p:nvSpPr>
          <p:cNvPr id="3" name="Content Placeholder 2"/>
          <p:cNvSpPr>
            <a:spLocks noGrp="1"/>
          </p:cNvSpPr>
          <p:nvPr>
            <p:ph sz="quarter" idx="13"/>
          </p:nvPr>
        </p:nvSpPr>
        <p:spPr>
          <a:xfrm>
            <a:off x="1" y="2111911"/>
            <a:ext cx="5298596" cy="3424107"/>
          </a:xfrm>
        </p:spPr>
        <p:txBody>
          <a:bodyPr>
            <a:normAutofit fontScale="85000" lnSpcReduction="20000"/>
          </a:bodyPr>
          <a:lstStyle/>
          <a:p>
            <a:r>
              <a:rPr lang="en-US" dirty="0" smtClean="0"/>
              <a:t>Sitting on the barrel gives you greater control</a:t>
            </a:r>
          </a:p>
          <a:p>
            <a:r>
              <a:rPr lang="en-US" dirty="0" smtClean="0"/>
              <a:t>Measure 3 inches up from the bottom of the barrel and make a mark</a:t>
            </a:r>
          </a:p>
          <a:p>
            <a:r>
              <a:rPr lang="en-US" dirty="0" smtClean="0"/>
              <a:t>Carefully drill the spigot hole using the </a:t>
            </a:r>
            <a:r>
              <a:rPr lang="en-US" dirty="0" smtClean="0">
                <a:solidFill>
                  <a:srgbClr val="FF0000"/>
                </a:solidFill>
              </a:rPr>
              <a:t>Smallest</a:t>
            </a:r>
            <a:r>
              <a:rPr lang="en-US" dirty="0" smtClean="0"/>
              <a:t> hole saw</a:t>
            </a:r>
          </a:p>
          <a:p>
            <a:r>
              <a:rPr lang="en-US" dirty="0" smtClean="0"/>
              <a:t>Insert the Fitting-use soap</a:t>
            </a:r>
          </a:p>
          <a:p>
            <a:r>
              <a:rPr lang="en-US" dirty="0" smtClean="0"/>
              <a:t>Screw the spigot into the fitting by hand</a:t>
            </a:r>
          </a:p>
          <a:p>
            <a:r>
              <a:rPr lang="en-US" dirty="0" smtClean="0"/>
              <a:t>Make sure the spigot is closed after you finish the installation</a:t>
            </a:r>
            <a:endParaRPr lang="en-US" dirty="0"/>
          </a:p>
        </p:txBody>
      </p:sp>
      <p:pic>
        <p:nvPicPr>
          <p:cNvPr id="4" name="Picture 3"/>
          <p:cNvPicPr>
            <a:picLocks noChangeAspect="1"/>
          </p:cNvPicPr>
          <p:nvPr/>
        </p:nvPicPr>
        <p:blipFill>
          <a:blip r:embed="rId2"/>
          <a:stretch>
            <a:fillRect/>
          </a:stretch>
        </p:blipFill>
        <p:spPr>
          <a:xfrm>
            <a:off x="7637618" y="2639533"/>
            <a:ext cx="4554382" cy="421846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8597" y="1905887"/>
            <a:ext cx="2809811" cy="2097736"/>
          </a:xfrm>
          <a:prstGeom prst="rect">
            <a:avLst/>
          </a:prstGeom>
        </p:spPr>
      </p:pic>
      <p:sp>
        <p:nvSpPr>
          <p:cNvPr id="6" name="Down Arrow 5"/>
          <p:cNvSpPr/>
          <p:nvPr/>
        </p:nvSpPr>
        <p:spPr>
          <a:xfrm>
            <a:off x="6096000" y="1913860"/>
            <a:ext cx="251637" cy="41467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160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Drill a Fill Hole and Connect Hose</a:t>
            </a:r>
            <a:endParaRPr lang="en-US" dirty="0"/>
          </a:p>
        </p:txBody>
      </p:sp>
      <p:sp>
        <p:nvSpPr>
          <p:cNvPr id="3" name="Content Placeholder 2"/>
          <p:cNvSpPr>
            <a:spLocks noGrp="1"/>
          </p:cNvSpPr>
          <p:nvPr>
            <p:ph sz="quarter" idx="13"/>
          </p:nvPr>
        </p:nvSpPr>
        <p:spPr>
          <a:xfrm>
            <a:off x="5962650" y="1823706"/>
            <a:ext cx="5314950" cy="5034294"/>
          </a:xfrm>
        </p:spPr>
        <p:txBody>
          <a:bodyPr/>
          <a:lstStyle/>
          <a:p>
            <a:r>
              <a:rPr lang="en-US" dirty="0" smtClean="0"/>
              <a:t>Consider the location of the barrel before drilling the fill hole</a:t>
            </a:r>
          </a:p>
          <a:p>
            <a:pPr lvl="1"/>
            <a:r>
              <a:rPr lang="en-US" dirty="0" smtClean="0"/>
              <a:t>The hole should be on the side of the barrel closest to the downspout</a:t>
            </a:r>
          </a:p>
          <a:p>
            <a:pPr lvl="1"/>
            <a:r>
              <a:rPr lang="en-US" dirty="0" smtClean="0"/>
              <a:t>Consider if you will add more barrels (will need room for the connector hose)</a:t>
            </a:r>
          </a:p>
          <a:p>
            <a:r>
              <a:rPr lang="en-US" dirty="0" smtClean="0"/>
              <a:t>Measure 3 inches down from the top of the barrel and make a mark</a:t>
            </a:r>
          </a:p>
          <a:p>
            <a:r>
              <a:rPr lang="en-US" dirty="0"/>
              <a:t>Carefully drill the </a:t>
            </a:r>
            <a:r>
              <a:rPr lang="en-US" dirty="0" smtClean="0"/>
              <a:t>Fill </a:t>
            </a:r>
            <a:r>
              <a:rPr lang="en-US" dirty="0"/>
              <a:t>hole using the </a:t>
            </a:r>
            <a:r>
              <a:rPr lang="en-US" dirty="0" smtClean="0">
                <a:solidFill>
                  <a:srgbClr val="FF0000"/>
                </a:solidFill>
              </a:rPr>
              <a:t>medium</a:t>
            </a:r>
            <a:r>
              <a:rPr lang="en-US" dirty="0" smtClean="0"/>
              <a:t> </a:t>
            </a:r>
            <a:r>
              <a:rPr lang="en-US" dirty="0"/>
              <a:t>hole </a:t>
            </a:r>
            <a:r>
              <a:rPr lang="en-US" dirty="0" smtClean="0"/>
              <a:t>saw</a:t>
            </a:r>
          </a:p>
          <a:p>
            <a:r>
              <a:rPr lang="en-US" dirty="0" smtClean="0"/>
              <a:t>Insert the rubber fitting and hose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9215" y="4217151"/>
            <a:ext cx="3072809" cy="2640849"/>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67229"/>
            <a:ext cx="3709092" cy="2769117"/>
          </a:xfrm>
          <a:prstGeom prst="rect">
            <a:avLst/>
          </a:prstGeom>
        </p:spPr>
      </p:pic>
      <p:sp>
        <p:nvSpPr>
          <p:cNvPr id="6" name="Up Arrow 5"/>
          <p:cNvSpPr/>
          <p:nvPr/>
        </p:nvSpPr>
        <p:spPr>
          <a:xfrm>
            <a:off x="561401" y="2886312"/>
            <a:ext cx="407035" cy="75491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6242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54989"/>
            <a:ext cx="10364451" cy="1596177"/>
          </a:xfrm>
        </p:spPr>
        <p:txBody>
          <a:bodyPr/>
          <a:lstStyle/>
          <a:p>
            <a:r>
              <a:rPr lang="en-US" dirty="0" smtClean="0"/>
              <a:t>5. Install the Diverter in the Downspout</a:t>
            </a:r>
            <a:endParaRPr lang="en-US" dirty="0"/>
          </a:p>
        </p:txBody>
      </p:sp>
      <p:sp>
        <p:nvSpPr>
          <p:cNvPr id="3" name="Content Placeholder 2"/>
          <p:cNvSpPr>
            <a:spLocks noGrp="1"/>
          </p:cNvSpPr>
          <p:nvPr>
            <p:ph sz="quarter" idx="13"/>
          </p:nvPr>
        </p:nvSpPr>
        <p:spPr>
          <a:xfrm>
            <a:off x="350248" y="1761036"/>
            <a:ext cx="5841002" cy="5096964"/>
          </a:xfrm>
        </p:spPr>
        <p:txBody>
          <a:bodyPr>
            <a:normAutofit fontScale="85000" lnSpcReduction="10000"/>
          </a:bodyPr>
          <a:lstStyle/>
          <a:p>
            <a:r>
              <a:rPr lang="en-US" dirty="0" smtClean="0">
                <a:solidFill>
                  <a:srgbClr val="FF0000"/>
                </a:solidFill>
              </a:rPr>
              <a:t>Warning: </a:t>
            </a:r>
            <a:r>
              <a:rPr lang="en-US" dirty="0" smtClean="0"/>
              <a:t>Always wear eye protection and gloves when drilling metal</a:t>
            </a:r>
          </a:p>
          <a:p>
            <a:r>
              <a:rPr lang="en-US" dirty="0" smtClean="0"/>
              <a:t>Measure your downspout. Always drill on the 3 inch side of your downspout</a:t>
            </a:r>
          </a:p>
          <a:p>
            <a:pPr lvl="1"/>
            <a:r>
              <a:rPr lang="en-US" dirty="0" smtClean="0"/>
              <a:t>Your downspout could be 2”x3” or 3”x2”</a:t>
            </a:r>
          </a:p>
          <a:p>
            <a:r>
              <a:rPr lang="en-US" dirty="0" smtClean="0"/>
              <a:t>Place your barrel on the stand with the spigot and fill hose in the correct location</a:t>
            </a:r>
          </a:p>
          <a:p>
            <a:r>
              <a:rPr lang="en-US" dirty="0" smtClean="0"/>
              <a:t>Use a level to mark the height of the fill hose</a:t>
            </a:r>
          </a:p>
          <a:p>
            <a:r>
              <a:rPr lang="en-US" dirty="0" smtClean="0"/>
              <a:t>The fill hose must be level to allow extra rain water to flow back out the downspout.  If the fill hose is not level, water will overflow out of the top of the rain barrel (too high) or not fill (too low)    </a:t>
            </a:r>
          </a:p>
          <a:p>
            <a:r>
              <a:rPr lang="en-US" dirty="0"/>
              <a:t>Carefully drill the </a:t>
            </a:r>
            <a:r>
              <a:rPr lang="en-US" dirty="0" smtClean="0"/>
              <a:t>Diverter </a:t>
            </a:r>
            <a:r>
              <a:rPr lang="en-US" dirty="0"/>
              <a:t>hole using the </a:t>
            </a:r>
            <a:r>
              <a:rPr lang="en-US" dirty="0" smtClean="0">
                <a:solidFill>
                  <a:srgbClr val="FF0000"/>
                </a:solidFill>
              </a:rPr>
              <a:t>Largest</a:t>
            </a:r>
            <a:r>
              <a:rPr lang="en-US" dirty="0" smtClean="0"/>
              <a:t> </a:t>
            </a:r>
            <a:r>
              <a:rPr lang="en-US" dirty="0"/>
              <a:t>hole </a:t>
            </a:r>
            <a:r>
              <a:rPr lang="en-US" dirty="0" smtClean="0"/>
              <a:t>saw into the 3 inch side of the downspout</a:t>
            </a:r>
            <a:endParaRPr lang="en-US" dirty="0"/>
          </a:p>
          <a:p>
            <a:endParaRPr lang="en-US" dirty="0" smtClean="0"/>
          </a:p>
          <a:p>
            <a:endParaRPr lang="en-US" dirty="0"/>
          </a:p>
        </p:txBody>
      </p:sp>
      <p:pic>
        <p:nvPicPr>
          <p:cNvPr id="4" name="Picture 3"/>
          <p:cNvPicPr>
            <a:picLocks noChangeAspect="1"/>
          </p:cNvPicPr>
          <p:nvPr/>
        </p:nvPicPr>
        <p:blipFill>
          <a:blip r:embed="rId3"/>
          <a:stretch>
            <a:fillRect/>
          </a:stretch>
        </p:blipFill>
        <p:spPr>
          <a:xfrm>
            <a:off x="6191250" y="1609725"/>
            <a:ext cx="6000750" cy="5248275"/>
          </a:xfrm>
          <a:prstGeom prst="rect">
            <a:avLst/>
          </a:prstGeom>
        </p:spPr>
      </p:pic>
    </p:spTree>
    <p:extLst>
      <p:ext uri="{BB962C8B-B14F-4D97-AF65-F5344CB8AC3E}">
        <p14:creationId xmlns:p14="http://schemas.microsoft.com/office/powerpoint/2010/main" val="12853485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79139"/>
            <a:ext cx="10364451" cy="1596177"/>
          </a:xfrm>
        </p:spPr>
        <p:txBody>
          <a:bodyPr/>
          <a:lstStyle/>
          <a:p>
            <a:r>
              <a:rPr lang="en-US" dirty="0"/>
              <a:t>5. Install the Diverter in the Downspout</a:t>
            </a:r>
          </a:p>
        </p:txBody>
      </p:sp>
      <p:sp>
        <p:nvSpPr>
          <p:cNvPr id="3" name="Content Placeholder 2"/>
          <p:cNvSpPr>
            <a:spLocks noGrp="1"/>
          </p:cNvSpPr>
          <p:nvPr>
            <p:ph sz="quarter" idx="13"/>
          </p:nvPr>
        </p:nvSpPr>
        <p:spPr>
          <a:xfrm>
            <a:off x="5591174" y="1619250"/>
            <a:ext cx="6600826" cy="6265966"/>
          </a:xfrm>
        </p:spPr>
        <p:txBody>
          <a:bodyPr/>
          <a:lstStyle/>
          <a:p>
            <a:r>
              <a:rPr lang="en-US" sz="2300" dirty="0" smtClean="0"/>
              <a:t>Install the </a:t>
            </a:r>
            <a:r>
              <a:rPr lang="en-US" sz="2300" dirty="0" err="1" smtClean="0"/>
              <a:t>flexifit</a:t>
            </a:r>
            <a:r>
              <a:rPr lang="en-US" sz="2300" dirty="0" smtClean="0"/>
              <a:t> diverter</a:t>
            </a:r>
          </a:p>
          <a:p>
            <a:pPr lvl="1"/>
            <a:r>
              <a:rPr lang="en-US" sz="2000" dirty="0" smtClean="0"/>
              <a:t>Squeeze the side of the rubber diverter and insert into the downspout</a:t>
            </a:r>
          </a:p>
          <a:p>
            <a:pPr lvl="1"/>
            <a:r>
              <a:rPr lang="en-US" sz="2000" dirty="0" smtClean="0"/>
              <a:t>The cup and arrow should be facing up</a:t>
            </a:r>
          </a:p>
          <a:p>
            <a:pPr lvl="1"/>
            <a:r>
              <a:rPr lang="en-US" sz="2000" dirty="0" smtClean="0"/>
              <a:t>Secure the diverter to the downspout with the two self-tapping screws</a:t>
            </a:r>
          </a:p>
          <a:p>
            <a:pPr lvl="1"/>
            <a:r>
              <a:rPr lang="en-US" sz="2000" dirty="0" smtClean="0"/>
              <a:t>Insert the fill tube to the diverter and into the barrel’s top hole</a:t>
            </a:r>
          </a:p>
          <a:p>
            <a:pPr lvl="1"/>
            <a:r>
              <a:rPr lang="en-US" sz="2000" dirty="0" smtClean="0"/>
              <a:t>Make sure the diverter is completely flush (no gaps!) and all the way inserted into the downspout</a:t>
            </a:r>
          </a:p>
          <a:p>
            <a:pPr lvl="2"/>
            <a:r>
              <a:rPr lang="en-US" sz="2000" dirty="0" smtClean="0"/>
              <a:t>Listen for the “pop”</a:t>
            </a:r>
            <a:endParaRPr lang="en-US" sz="2000" dirty="0"/>
          </a:p>
        </p:txBody>
      </p:sp>
      <p:pic>
        <p:nvPicPr>
          <p:cNvPr id="4" name="Picture 3"/>
          <p:cNvPicPr>
            <a:picLocks noChangeAspect="1"/>
          </p:cNvPicPr>
          <p:nvPr/>
        </p:nvPicPr>
        <p:blipFill>
          <a:blip r:embed="rId2"/>
          <a:stretch>
            <a:fillRect/>
          </a:stretch>
        </p:blipFill>
        <p:spPr>
          <a:xfrm>
            <a:off x="0" y="1619250"/>
            <a:ext cx="5486400" cy="5238750"/>
          </a:xfrm>
          <a:prstGeom prst="rect">
            <a:avLst/>
          </a:prstGeom>
        </p:spPr>
      </p:pic>
    </p:spTree>
    <p:extLst>
      <p:ext uri="{BB962C8B-B14F-4D97-AF65-F5344CB8AC3E}">
        <p14:creationId xmlns:p14="http://schemas.microsoft.com/office/powerpoint/2010/main" val="1443238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3"/>
          <a:stretch>
            <a:fillRect/>
          </a:stretch>
        </p:blipFill>
        <p:spPr>
          <a:xfrm>
            <a:off x="638175" y="557212"/>
            <a:ext cx="10915650" cy="5743575"/>
          </a:xfrm>
          <a:prstGeom prst="rect">
            <a:avLst/>
          </a:prstGeom>
        </p:spPr>
      </p:pic>
      <p:sp>
        <p:nvSpPr>
          <p:cNvPr id="5" name="Left Arrow 4"/>
          <p:cNvSpPr/>
          <p:nvPr/>
        </p:nvSpPr>
        <p:spPr>
          <a:xfrm rot="20427652">
            <a:off x="3930731" y="2196357"/>
            <a:ext cx="1567543" cy="54626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672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563" y="616192"/>
            <a:ext cx="4525124" cy="1596177"/>
          </a:xfrm>
        </p:spPr>
        <p:txBody>
          <a:bodyPr/>
          <a:lstStyle/>
          <a:p>
            <a:r>
              <a:rPr lang="en-US" dirty="0" smtClean="0"/>
              <a:t>Test Your System</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6095687" y="481317"/>
            <a:ext cx="4941929" cy="6376683"/>
          </a:xfrm>
          <a:prstGeom prst="rect">
            <a:avLst/>
          </a:prstGeom>
        </p:spPr>
      </p:pic>
    </p:spTree>
    <p:extLst>
      <p:ext uri="{BB962C8B-B14F-4D97-AF65-F5344CB8AC3E}">
        <p14:creationId xmlns:p14="http://schemas.microsoft.com/office/powerpoint/2010/main" val="2000691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Troubleshooting</a:t>
            </a:r>
            <a:endParaRPr lang="en-US" dirty="0"/>
          </a:p>
        </p:txBody>
      </p:sp>
      <p:sp>
        <p:nvSpPr>
          <p:cNvPr id="3" name="Content Placeholder 2"/>
          <p:cNvSpPr>
            <a:spLocks noGrp="1"/>
          </p:cNvSpPr>
          <p:nvPr>
            <p:ph sz="quarter" idx="13"/>
          </p:nvPr>
        </p:nvSpPr>
        <p:spPr/>
        <p:txBody>
          <a:bodyPr/>
          <a:lstStyle/>
          <a:p>
            <a:endParaRPr lang="en-US" dirty="0"/>
          </a:p>
        </p:txBody>
      </p:sp>
      <p:pic>
        <p:nvPicPr>
          <p:cNvPr id="4" name="Picture 3"/>
          <p:cNvPicPr>
            <a:picLocks noChangeAspect="1"/>
          </p:cNvPicPr>
          <p:nvPr/>
        </p:nvPicPr>
        <p:blipFill>
          <a:blip r:embed="rId2"/>
          <a:stretch>
            <a:fillRect/>
          </a:stretch>
        </p:blipFill>
        <p:spPr>
          <a:xfrm>
            <a:off x="913774" y="2367092"/>
            <a:ext cx="4295914" cy="4283090"/>
          </a:xfrm>
          <a:prstGeom prst="rect">
            <a:avLst/>
          </a:prstGeom>
        </p:spPr>
      </p:pic>
      <p:pic>
        <p:nvPicPr>
          <p:cNvPr id="5" name="Picture 4"/>
          <p:cNvPicPr>
            <a:picLocks noChangeAspect="1"/>
          </p:cNvPicPr>
          <p:nvPr/>
        </p:nvPicPr>
        <p:blipFill>
          <a:blip r:embed="rId3"/>
          <a:stretch>
            <a:fillRect/>
          </a:stretch>
        </p:blipFill>
        <p:spPr>
          <a:xfrm>
            <a:off x="7050726" y="2367092"/>
            <a:ext cx="4945949" cy="4283090"/>
          </a:xfrm>
          <a:prstGeom prst="rect">
            <a:avLst/>
          </a:prstGeom>
        </p:spPr>
      </p:pic>
      <p:sp>
        <p:nvSpPr>
          <p:cNvPr id="6" name="Right Arrow 5"/>
          <p:cNvSpPr/>
          <p:nvPr/>
        </p:nvSpPr>
        <p:spPr>
          <a:xfrm>
            <a:off x="5566129" y="3815936"/>
            <a:ext cx="1128156" cy="52641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440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05874"/>
            <a:ext cx="10364451" cy="1596177"/>
          </a:xfrm>
        </p:spPr>
        <p:txBody>
          <a:bodyPr/>
          <a:lstStyle/>
          <a:p>
            <a:r>
              <a:rPr lang="en-US" dirty="0" smtClean="0"/>
              <a:t>Troubleshooting</a:t>
            </a:r>
            <a:endParaRPr lang="en-US" dirty="0"/>
          </a:p>
        </p:txBody>
      </p:sp>
      <p:pic>
        <p:nvPicPr>
          <p:cNvPr id="4" name="Picture 3"/>
          <p:cNvPicPr>
            <a:picLocks noChangeAspect="1"/>
          </p:cNvPicPr>
          <p:nvPr/>
        </p:nvPicPr>
        <p:blipFill>
          <a:blip r:embed="rId2"/>
          <a:stretch>
            <a:fillRect/>
          </a:stretch>
        </p:blipFill>
        <p:spPr>
          <a:xfrm>
            <a:off x="580712" y="962457"/>
            <a:ext cx="11029950" cy="2771775"/>
          </a:xfrm>
          <a:prstGeom prst="rect">
            <a:avLst/>
          </a:prstGeom>
        </p:spPr>
      </p:pic>
      <p:pic>
        <p:nvPicPr>
          <p:cNvPr id="1026" name="Picture 2" descr="Northern Kentucky Gutter Cleaning | Florence | Union | Burlington | Hebron  | Erlang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6317" y="4014448"/>
            <a:ext cx="3876835" cy="25850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84572" y="4578048"/>
            <a:ext cx="2921329" cy="769441"/>
          </a:xfrm>
          <a:prstGeom prst="rect">
            <a:avLst/>
          </a:prstGeom>
          <a:noFill/>
        </p:spPr>
        <p:txBody>
          <a:bodyPr wrap="square" rtlCol="0">
            <a:spAutoFit/>
          </a:bodyPr>
          <a:lstStyle/>
          <a:p>
            <a:r>
              <a:rPr lang="en-US" sz="4400" dirty="0" smtClean="0">
                <a:solidFill>
                  <a:srgbClr val="FF0000"/>
                </a:solidFill>
              </a:rPr>
              <a:t>OR…</a:t>
            </a:r>
            <a:endParaRPr lang="en-US" sz="4400" dirty="0">
              <a:solidFill>
                <a:srgbClr val="FF0000"/>
              </a:solidFill>
            </a:endParaRPr>
          </a:p>
        </p:txBody>
      </p:sp>
    </p:spTree>
    <p:extLst>
      <p:ext uri="{BB962C8B-B14F-4D97-AF65-F5344CB8AC3E}">
        <p14:creationId xmlns:p14="http://schemas.microsoft.com/office/powerpoint/2010/main" val="2581671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FiB9sI3zzhDYLg1kLk2nJSTZBJmxGZYmTtYVMPID53yXrWgpF79u8Pa0dxK2zaf2EL74iokGmjMYIrsjFt4848J2iJdN_bbKvk7S_-p1rwTZOoWxpB6sa6Y-jkqAYUBVIdxvJ8YSP8x09xXz1bKhzme8MpruwfGsTT_SCxWefJmQUL_lqK9k7WC1JMqIg2u3SANO759gmo3OoG_58dpPPqyDDiz-5Dto1WCCKzIw9sJaWupZNtWKhC88h_VhxJTZqHrytdnp1S-e_I32ofaTmNuMWA6_0FEwdQoePwJNDwTjyYwyhTbXbCcrz02xhbRcP7XUtmY8PZNsYuRDya26TaFEVli5zvTSlIX41edzxU8eVFUjfzQijQKvJIwqUv-J7akDlDOdjC6UfuHIiSynliTitu-5jMS4dkeVldvynt3iAnxD5G9fpjRiBQyPwTY7Bm5SstR7xdXX3WMgo_H5bnvZMshNweeFhiAx0u5QDlL0XsIJUDdysefV321hO2U1dcBg8rpPfsjzeKschL8s5RFf3ppQ39AsrtnPu77tfuIMtsygGPL4EUyPfcTkuChDGra4Zjj-0ReJvCDAASBUznKulsrQ8-5S1DIjbqZkkCOtgT-geX-GlpNHUN5TTwOAjKonbSBRf_YtyZpFchQFdkOqgb9PB_vPwTeF80OmxMOSXZnSAE_Nz3coZemlxeidurOuJjd4aZWYghFhjcSGZcaqmXptaVHXM6p-6-Zdvw2aTSLi01K6I_dZ7IxiUcxyzlaL1GVNV9uGNJfqKT_4M5kHp8hVe_EBV7s0oA-S0kEOrdTh8auz3mN1HIK4eLfHZJdEPDVck2iCZh5BBMtho5egYWL0UKni8jfyP3xVEDnSg86hLuXhDPQg2sZ6HKzFhvX63GboZudg5dhVasKSsRZu7Woyu0l9ylbD6OvebQ_w1m7Q=w621-h827-s-no?authuser=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720622" cy="4954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nUZCbbtd-AO0RqPo8rfu9rQemKU0koaLPXHWEQuj2Ds_ZPG1BMcSJoFxGejhCPOXWWPBuk7DVDlzez8TnUoCbLr-jy1xCgW4wYdtCiTmnvqn6o3Z8a1LYx98AdRh1yEKPRQIHUt_LWQOaAnXH3ztZp7WVNFv5_A36GfNqJGvWG3Iy-bjXBV0zCd258J5p1WsWehQIIuXJoVVlv7WXr3kWG9QCM8BvQnJbAnnEuQ0VXju97zm9lCiXCngT184nicoqSrofYwiwIn35hm01vCD9aXlBDQm3Xgn_xVAKS1XFnyA5sESFYStVWs7QmwsLnMNbFSfIKumGW4Ql6wLv3_BfSqyUEBsZumrQmho6mEh3gzsmdUc7mvjZCxzKxF_O4FWsj8aSbr_CSyLlC9D1SroA4RbMvEaSlZs8ZNVAMfxcLMRYUBOAAtswcklJxacYTLjT7YcHL_NQuX0X1HPptP20WbKVPUv9zlbN5PeI5B_kBuC7_YVsmxute1-0AIgTqiHVGIRpgaNkrus1c3rPtodMUMjVyC8W3rbdcNIjTXE8C1L3p0CWtY7Dq_anb7zR_NaJduBIaRE1j3KWptqj0jtZbBhzqXl_sI-AJv6ljKsazhqzlsxsRM3tgyeZVbCRnOXCpTVAhl8H9IjtVTQeup7LT7wNXVMtBAExyzKpRR9xFS-_rLLLH6GStTtKtH6oNDvVoLKtfPklZ9nxJXq3dBpgUO1CGUcCCW6O0PsNgOIMtBZrcn81b5fr8SfwrKp5Deks2JIe7GvI-nUJ94nZMfi1kr9yGnWEO7cRUo_2oezaIFKGjwwXbCpXnlEqxIuyC_grjMtYGUv3f8I29mcpmStGN6saU9kY2m6K-TZ7A7L0IbZPISDS422_hlxyT5Lazpe8S-3wGSjT4ah9ftEO06lk75en_w8v3vFw8YfGLa4ZvMRpxdK=w621-h827-s-no?authuser=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06494" y="2498936"/>
            <a:ext cx="3285506" cy="43753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3.googleusercontent.com/854CS4qscL7QamEaORv8vJjxU9ZnFZcEIYwsIe2-0udDNS3Z4oqxAjfhkxaxE83nT0bxDEGDDYwprYKaj_W48MtDdSBGjID4_mEr7ExtS2gSBhRPtl0Ttyo1Pw_JFvXOgoTnV2OU8WXdE0Imw02Q5guWiv27943gOZkmqphLtf5if1SYHF7mHQlW0DkrPi-b62GIxNKVx_fO1Khvm6BSbWUyoP2VUCqvXH9rX49wWM8Clwa59nIxn8SjgxVYiDPgXUScn6r9y8KrBZtQF8hCCOeF9HW0E7OB-NCV709p7d6wg_mYJFPFAdSgZMWBpgHLYdyAiDfnoLpZ5CwIcYSW3Hx5HhbTkbVJB-LP6scSx4mvgQe9qDaVFAL85Szis4fRUeMnn04JvobKOqK0fBvWQL7QZaoc8sldYK8s4y9YWRb6RXnnTVpSJRGFo5vVV1DX6oIIJrOAWQnu5AVSFttPJUsl3Em3-BjqFyk-Su9arWNXgoKIluLzSaZDc-qUEen_CxmA2BQUcTEN00Y8NwFvdPhdYutsFck5QAY7eU6yAiS1M4l9k2EamtDYDRcZ-oj_hgnrL7o2YcWIVQaPf_jN8MH_M57Ang_yvOs2FKGJdI2XgMsPcttXAkdVEhpmpnXVBQ0tjc_axhlkDMufaoxb_JEF83l7ymB9QtK3DBmASAwpyddps9038O0S5lC6JmdLpzvzobG_WURooZHh4lw574Ek14jyDcmlKgXyeTvCNRhp4AL9fCDHmGXyr5PmbULz2fhyk6Y-LrKGS3ihQBKhiMwKiqHB-Y-HLaZ3QvIc0cgQ6GhK_RnLziXnu8iJoMKtVxP9-c6oFvLbfMySPtVVUQfNbBehPzhqG9YdUlQo9aeDBCbvJGZga6YYUDK0QP_uMj6RtvBEgHYdNEsXgMIEK57wqch-BntAAat2mC_bi2dSXq6U=w621-h827-s-no?authuser=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4450" y="2223405"/>
            <a:ext cx="3492404" cy="4650915"/>
          </a:xfrm>
          <a:prstGeom prst="rect">
            <a:avLst/>
          </a:prstGeom>
          <a:noFill/>
          <a:extLst>
            <a:ext uri="{909E8E84-426E-40DD-AFC4-6F175D3DCCD1}">
              <a14:hiddenFill xmlns:a14="http://schemas.microsoft.com/office/drawing/2010/main">
                <a:solidFill>
                  <a:srgbClr val="FFFFFF"/>
                </a:solidFill>
              </a14:hiddenFill>
            </a:ext>
          </a:extLst>
        </p:spPr>
      </p:pic>
      <p:sp>
        <p:nvSpPr>
          <p:cNvPr id="4" name="Left Arrow 3"/>
          <p:cNvSpPr/>
          <p:nvPr/>
        </p:nvSpPr>
        <p:spPr>
          <a:xfrm rot="1275135">
            <a:off x="2883054" y="1068778"/>
            <a:ext cx="1408520" cy="42751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https://lh3.googleusercontent.com/MsR_1BM3PphXPwIXJJllBlv04PxB4Ffs6R02HNoCDU-aWeUPMMOHBvE3N7ieYBlVQ42_FP9-6HMwaqNJuQnZJ3zn_gMn_7-2qTduYq_uqOgpkUVyVtDDbTKes7WYnm9WoJ00uCHoJ_yyVSbwM4w_V9pkM8sk5ijCUWCznJ3Qdho5V9MWk9qj9c__EU0FfP1LKYYzVWLk0XgxwEQOlYSFaUWl4mWes7KGu4pXslggCQjGj_7tjUUHKmKcQfJ81ixx-T_S9RmF1jBVH3FzOZ5yNvScaGb70uSfhetgfpy_upPBW4HLeKJWkeFrYh5SQ2MN4q4ZO9fh9IP9oDS8oCMlwkt2uYiQfKbFhC0-AJQMOQdFeRawB7IF_bSuGqpSHbbp-oGylN7vBpQNMIhoQbLANnEu-9vg0iZ4y-xxcwrXKFX2G7bM7iBDhkiOsHlISZW-MxLObPtz4t8B31fCQfvEa4uGaZjPu8riKTMjR5BfpGd8d5vqkqGnqKQ8hjq_twjBQCslWInpOCFUtNFm45n0YsxGuUY1rSg_l5uqZQn7u5_SErEfYZB-O00l31lJsQ0MxvRrfnKpzXrBY14_uAjyRB1r3Fxrzji9ZgbKUuljyQhNSgwldPmwaXzly9ZcmhfEHRCr4zv2LLOmhrCwsO71bsu0cmprGk5qhKjaCl8UwTKDWJ59-gDPksGymzpOnmuYIz5lOLc6xHKmdccsN5Exr4we8GPhQx_y7LEDvzlpZrSrGOcuoa3TrLfmYjPqi0qlXdanK5UEUUIUagb_NTB4D-5x1t36cLMCUC2Fe9C94UIZOdA-IMiY1iYBgdcSb6ngK2ONhul-xFH4MTX8MJGOy1axgHBI1O-SWN75N5cj4twe_M6Fz_IQFObiXR0yNVFa7xKRbpp4ItRSCM_GHLyPFBOlmhIPAUN3xNSoGEG8VDXh0PMo=w621-h827-s-no?authuser=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98462" y="-1"/>
            <a:ext cx="3308304" cy="440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633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968"/>
            <a:ext cx="10364451" cy="1596177"/>
          </a:xfrm>
        </p:spPr>
        <p:txBody>
          <a:bodyPr/>
          <a:lstStyle/>
          <a:p>
            <a:r>
              <a:rPr lang="en-US" dirty="0" smtClean="0"/>
              <a:t>Why Conserve Water?</a:t>
            </a:r>
            <a:endParaRPr lang="en-US" dirty="0"/>
          </a:p>
        </p:txBody>
      </p:sp>
      <p:pic>
        <p:nvPicPr>
          <p:cNvPr id="4" name="Content Placeholder 3"/>
          <p:cNvPicPr>
            <a:picLocks noGrp="1" noChangeAspect="1"/>
          </p:cNvPicPr>
          <p:nvPr>
            <p:ph sz="quarter" idx="13"/>
          </p:nvPr>
        </p:nvPicPr>
        <p:blipFill>
          <a:blip r:embed="rId3"/>
          <a:stretch>
            <a:fillRect/>
          </a:stretch>
        </p:blipFill>
        <p:spPr>
          <a:xfrm>
            <a:off x="1871662" y="1642009"/>
            <a:ext cx="8448675" cy="27051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37404" y="4093241"/>
            <a:ext cx="2349795" cy="544019"/>
          </a:xfrm>
          <a:prstGeom prst="rect">
            <a:avLst/>
          </a:prstGeom>
        </p:spPr>
      </p:pic>
      <p:sp>
        <p:nvSpPr>
          <p:cNvPr id="6" name="Oval 5"/>
          <p:cNvSpPr/>
          <p:nvPr/>
        </p:nvSpPr>
        <p:spPr>
          <a:xfrm>
            <a:off x="8038214" y="2232836"/>
            <a:ext cx="2169042" cy="297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327991" y="2179674"/>
            <a:ext cx="15948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55628" y="2395869"/>
            <a:ext cx="24419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752976"/>
            <a:ext cx="5656521" cy="1513428"/>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4651" y="5471381"/>
            <a:ext cx="7407349" cy="1386619"/>
          </a:xfrm>
          <a:prstGeom prst="rect">
            <a:avLst/>
          </a:prstGeom>
        </p:spPr>
      </p:pic>
    </p:spTree>
    <p:extLst>
      <p:ext uri="{BB962C8B-B14F-4D97-AF65-F5344CB8AC3E}">
        <p14:creationId xmlns:p14="http://schemas.microsoft.com/office/powerpoint/2010/main" val="288205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08798"/>
            <a:ext cx="10364451" cy="1596177"/>
          </a:xfrm>
        </p:spPr>
        <p:txBody>
          <a:bodyPr/>
          <a:lstStyle/>
          <a:p>
            <a:r>
              <a:rPr lang="en-US" dirty="0" smtClean="0"/>
              <a:t>7. Optional: Install the tube for Two barrels</a:t>
            </a:r>
            <a:endParaRPr lang="en-US" dirty="0"/>
          </a:p>
        </p:txBody>
      </p:sp>
      <p:sp>
        <p:nvSpPr>
          <p:cNvPr id="3" name="Content Placeholder 2"/>
          <p:cNvSpPr>
            <a:spLocks noGrp="1"/>
          </p:cNvSpPr>
          <p:nvPr>
            <p:ph sz="quarter" idx="13"/>
          </p:nvPr>
        </p:nvSpPr>
        <p:spPr>
          <a:xfrm>
            <a:off x="5419725" y="1704975"/>
            <a:ext cx="6772274" cy="5153025"/>
          </a:xfrm>
        </p:spPr>
        <p:txBody>
          <a:bodyPr/>
          <a:lstStyle/>
          <a:p>
            <a:r>
              <a:rPr lang="en-US" sz="2800" dirty="0" smtClean="0"/>
              <a:t>Kit sold separately</a:t>
            </a:r>
          </a:p>
          <a:p>
            <a:r>
              <a:rPr lang="en-US" sz="2800" dirty="0" smtClean="0"/>
              <a:t>Installation Adjustment—drill an additional intake hole on first barrel</a:t>
            </a:r>
          </a:p>
          <a:p>
            <a:r>
              <a:rPr lang="en-US" sz="2800" dirty="0" smtClean="0"/>
              <a:t>Connector pipe </a:t>
            </a:r>
            <a:r>
              <a:rPr lang="en-US" sz="2800" dirty="0" smtClean="0">
                <a:solidFill>
                  <a:srgbClr val="FF0000"/>
                </a:solidFill>
              </a:rPr>
              <a:t>must</a:t>
            </a:r>
            <a:r>
              <a:rPr lang="en-US" sz="2800" dirty="0" smtClean="0"/>
              <a:t> be level and below the intake hole of the first barrel</a:t>
            </a:r>
          </a:p>
          <a:p>
            <a:endParaRPr lang="en-US" dirty="0"/>
          </a:p>
        </p:txBody>
      </p:sp>
      <p:pic>
        <p:nvPicPr>
          <p:cNvPr id="4" name="Picture 3"/>
          <p:cNvPicPr>
            <a:picLocks noChangeAspect="1"/>
          </p:cNvPicPr>
          <p:nvPr/>
        </p:nvPicPr>
        <p:blipFill>
          <a:blip r:embed="rId2"/>
          <a:stretch>
            <a:fillRect/>
          </a:stretch>
        </p:blipFill>
        <p:spPr>
          <a:xfrm>
            <a:off x="0" y="1704975"/>
            <a:ext cx="5419725" cy="5153025"/>
          </a:xfrm>
          <a:prstGeom prst="rect">
            <a:avLst/>
          </a:prstGeom>
        </p:spPr>
      </p:pic>
    </p:spTree>
    <p:extLst>
      <p:ext uri="{BB962C8B-B14F-4D97-AF65-F5344CB8AC3E}">
        <p14:creationId xmlns:p14="http://schemas.microsoft.com/office/powerpoint/2010/main" val="4737298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Winterizing Your Rain Barrel</a:t>
            </a:r>
            <a:endParaRPr lang="en-US" dirty="0"/>
          </a:p>
        </p:txBody>
      </p:sp>
      <p:sp>
        <p:nvSpPr>
          <p:cNvPr id="3" name="Content Placeholder 2"/>
          <p:cNvSpPr>
            <a:spLocks noGrp="1"/>
          </p:cNvSpPr>
          <p:nvPr>
            <p:ph sz="quarter" idx="13"/>
          </p:nvPr>
        </p:nvSpPr>
        <p:spPr>
          <a:xfrm>
            <a:off x="3895106" y="1923804"/>
            <a:ext cx="7382494" cy="4934196"/>
          </a:xfrm>
        </p:spPr>
        <p:txBody>
          <a:bodyPr/>
          <a:lstStyle/>
          <a:p>
            <a:r>
              <a:rPr lang="en-US" dirty="0" smtClean="0"/>
              <a:t>Empty Barrel</a:t>
            </a:r>
          </a:p>
          <a:p>
            <a:r>
              <a:rPr lang="en-US" dirty="0" smtClean="0"/>
              <a:t>Remove diverter and install winterization cap on downspout</a:t>
            </a:r>
          </a:p>
          <a:p>
            <a:pPr lvl="1"/>
            <a:r>
              <a:rPr lang="en-US" dirty="0" smtClean="0"/>
              <a:t>Tip: turn diverter upside down in downspout.  Wiggle and squeeze the diverter.</a:t>
            </a:r>
          </a:p>
          <a:p>
            <a:pPr lvl="1"/>
            <a:r>
              <a:rPr lang="en-US" dirty="0" smtClean="0"/>
              <a:t>The winterization cap may be difficult to push into the downspout. Use self tapping screws to secure in place.</a:t>
            </a:r>
          </a:p>
          <a:p>
            <a:pPr lvl="1"/>
            <a:r>
              <a:rPr lang="en-US" dirty="0" smtClean="0"/>
              <a:t>Check the winterization cap for leaking. </a:t>
            </a:r>
          </a:p>
          <a:p>
            <a:r>
              <a:rPr lang="en-US" dirty="0" smtClean="0"/>
              <a:t>Remove any debris from tubing.</a:t>
            </a:r>
          </a:p>
          <a:p>
            <a:r>
              <a:rPr lang="en-US" dirty="0" smtClean="0"/>
              <a:t>Leave barrel in place or store for winter.</a:t>
            </a:r>
          </a:p>
          <a:p>
            <a:pPr lvl="1"/>
            <a:r>
              <a:rPr lang="en-US" dirty="0" smtClean="0"/>
              <a:t>Barrel may blow over if windy.  </a:t>
            </a:r>
          </a:p>
          <a:p>
            <a:pPr lvl="1"/>
            <a:endParaRPr lang="en-US" dirty="0"/>
          </a:p>
        </p:txBody>
      </p:sp>
      <p:pic>
        <p:nvPicPr>
          <p:cNvPr id="3074" name="Picture 2" descr="https://lh3.googleusercontent.com/qznNIaU3sFdjvcD5UUDt4cJaizNoMvoViMffSVbvqQA34FWwZJsYHgKGpoQg6Zt3DfoN_S5V39cKNYzQicOREGHXWPl0NUwzBJzYFW0zhuigsRRkplkphcN1r0PEbmKIbSoMC6ehFLQld5K-zwgG7OHyJtdz36GavfgGh6WoPhjQIfE_NsW5t3InDe1n-jI7VwFbccpvavdEteh2hngKyJT53Ajlxy2bOb5vnnGunMnkBA3G-NV9tEu15Oic8VK7WGIGrfpfUUm5RSFaZuUJzxtA0_MonXAYClVG9lE4gMX2wGCu1OuMZXAHiqT7u1x_x4709sqWwCmOFGLb8zZOow4rT9VFhKYNLhUIx6NuSzP40NNGJAsejriXkef86GBxz6omC4q5VGEs9fR3GJL8_tSOVWVRaCkfNzT1h9iSJ996POxC9fJgQsY9C1DHPsfzvgPlrAk7KkAhG_hGEnqpxgAKMNNiDJnoaPY7smRjS1ySHcN2m_8mi52F86RSh4N03evTRG8thWqNuBHkwe49wckT3EMDtAQHXnY2ggsxFdrF_vddgLV32NF44kaVxyK6OOWC3H80AlpOBIcGIs84l8_AKf2IfaLNHvvTOJnUew_bU7Ir4gJlEjiHCaCrYr8MYkbDuuVj0OFFQebg-vs5iVfgYUiXn5v-IxH-4HukrkBnl5wqVS4NwghR_B1_NyB__xKEpKpRgj1DRl2JpL626YWXao7Vo5iUOfsTQ7pU4BvGpe_hrj-5sdUq4Kib92rr-ot8DYOP6QeSD021_iADHFE0HZo7DoStC6VAdgin1xq00Kati4lnA5QVTYQOzpgrmvn_KY0-7ZoOfomFy0ww-I_88vxlmmVmJtdKkI0emn18jBnwvOPdUdZK-psSYLF8gD7VrhGmfT_pVyYOop2m4Fg1qxImIOIjpmIjopUIC4OFR_m4=w621-h827-s-no?authuser=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2054431"/>
            <a:ext cx="3607033" cy="480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90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Winterizing</a:t>
            </a:r>
            <a:endParaRPr lang="en-US" dirty="0"/>
          </a:p>
        </p:txBody>
      </p:sp>
      <p:sp>
        <p:nvSpPr>
          <p:cNvPr id="3" name="Content Placeholder 2"/>
          <p:cNvSpPr>
            <a:spLocks noGrp="1"/>
          </p:cNvSpPr>
          <p:nvPr>
            <p:ph sz="quarter" idx="13"/>
          </p:nvPr>
        </p:nvSpPr>
        <p:spPr/>
        <p:txBody>
          <a:bodyPr/>
          <a:lstStyle/>
          <a:p>
            <a:endParaRPr lang="en-US" dirty="0"/>
          </a:p>
        </p:txBody>
      </p:sp>
      <p:pic>
        <p:nvPicPr>
          <p:cNvPr id="4098" name="Picture 2" descr="https://lh3.googleusercontent.com/wGLzhP8SThjzABXEiGaBR7JxH1aypWK1sGkKtTw6GtOb2hnnaY96WwWuE7w6fj5xFWYEGTBKLwBnulfPFUPnidvPhI9msnjlQk-1wJFro2u4HUMX0iCXOTkCPTxfdQEnP7XaMvijIiUNVv0ja5UxjsEDqFpFiKBeKtbPwkKRQiZ2nhkMbkOnT7elgAFwfLHpasd-4QNKitWpRp6GcaNFObDquNXpW5rv60b6342P-oLMTJRNyKnVcm_EcXOxgtVK6DIDMmgG_ny58AJp61pyXgAG-VK8qYrEsVzernBD15OoEMVRV0jYFYQgXlN_TeXz4T77p0Doh9jmlyHEMLlnxy9p1D5gEbUNkwHEhz0FYXieL9riaGVPclGGD7NntQwzREgI0yxr6HpGSijo37nfPpcnSKJPxubfzzW8ZBm04kBCAR6qp1KQCHtEYZSR7wZRolqb0ibh7g7xUvFCUjBg_zxPlD6A_2qn2xf4MEY2QrBcTxv9LYadu-vcpE7pjJhcBtnAeIHDeGTvsidqy00CWfx97R6IE-Kr5vqFl8Wys8_jOC8jqWtnmVZaGjpPGAupo2FFbhL6D6UhRX28yHnaMzUozOjne4n4G8Cx9KSoCeOaf6M_8n1CD1VDim2LZHBCyzItBXJUk9fqIhBVywfoNozy7ZPQTlDkvmSkUQLS8X1PMEmj03W1NzAosuyRg3xrrOXtcBxKNTETD47-hHd5Fk9G7-fyDEFsGOMFt7-Kj-7Xdkeb4kQUJMz3fZu4AiIzYT3GllKWZsqeYTwQlCfBfgmPPjLLvFWi2KUfwhpvv7bMC0im3Y3tVGF8Mvx0C_dRmfX-ScveyBEjTL67gOdCYwWEEORv0KWoYlDsGjs2uG3SJwf5XEmLQm3LkVVmzuVQEbCvdho7L8N6mZOZCpcum-Z7gy4UcoKg4Bx896rxccq_=w685-h913-s-no?authuser=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092" y="2367092"/>
            <a:ext cx="2785730" cy="37129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3.googleusercontent.com/nWR4maCrOSJZyMFHNh1mSW3XjLDd91RTh429jgypckPIG74STJRzUJ8ij3W9HL5bE2zq4F_W3r9Q7ckFpshor406OFKCHS2JsPY1YOE_NzmBdKRYfeuYrHMVpWTl0b1xdX4aRDAr2m30BBXm5uhqVXGs_zsQGV81eh7EjbvNooiN3zsLCyRsL10r4o2iVP80p9PFan-2N4gevp0HrpMFddVkvUKRv5SyddAXV0ho65B_6HtDorgSMp0xUMsqpjz2ypRY2tokaKy5TY0_BQlcl2xWV56KjkrRnuWP8EbPd4tSRoENLb8kfqtjjzAycjqnWhk55WriLG-UzkRrftOcntkVG23oOSGz4gbGMwOBYkRXViK93yQrlfz6uhyTxxAamtZPlnStbCKNmuPOZQu3mqs4IfopFnnzRHpX-xnhkw11todAnkITsarh6msoI5AUGFX8TjJkJtMgRvoKytrjVlaWLJ_JtLUb5QeCh3GMctTw8UrHpR2_0OUtqjfIOG7ddUH4FKDOOVWowa4zjeCNqufY2SY2CM3x7bXUyOYGFMGCLcvXRe1GmFAM1u5KLdczgB1kDHuOrsCowRHgxmeBvp4kObnJtfmqPmIfEW2lyNNQzsWO6CFb1nxN4rlCLp3_wX60Jz5iuOOkOSBA-J1HAlJc7wRaveLOsFyCXiGwmkQwOQsY80o_vhdtkxP8lMUFieHQ7u2V7wBhoDakocQ5o3n19jRWVEJgq1axfdoFDyviPOPj6jxMvbWQWM6olQsDF70D-YPa2Ga1IV67anwNRSnd6XKGoyef4rEh7P_Gl8_JiVawkQQ1AYkpvcAGlw0Imlxu91taMto8mdvtc9X-nRT79hEsItRxxhnZgf5uS2c6EkR2NiLFdY_TKg50zEK_OVGm_lZRE5VA34Gp4YKs-6wbPTupthdfoZPpGkUYILTt=w685-h913-s-no?authuser=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98569" y="2355879"/>
            <a:ext cx="2794144" cy="37241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lh3.googleusercontent.com/8jYa9sOprnPmzjNtIFwK2DuWzWtVBRh_lscwXILhze99NaS2mdhr5F_c-Y8IHn_PfegiSA_57jrbGIDt6Kgck81q1kbc_6czrv8ou5lfOonU56SpjTDtRZenbnR71QUk5LkdYqxLGdJ8knLrLKD0s2bn7lCJcWatIilZ7oFa__A53_n12dZQL0wPn6rC1Om4K5cGN3D84Qq2a-CJWpM5M__A1h88zVq3gMH3jraFDiqhC_WIeGgyM6x5kwexDaNf_0nvIfaENUvJ49go2AEf97z9h6mfSc71s_LSs_7FXAFZS6CyKmd9Fv2_zOUibXKkaHHAaZ0pri81GpPzpHmyTARODN8eEn14dxbU5aNrypOnyxnXNvTB0niJPiSd9j5rl7Pk18vpayN6q2MeTVCBzKwhEBsWDB5TkDyE5PnJFv1X2YKfa9dkD1DZAyAKlmfDoTeiEDqCJ-w6ZISB_7BWXozDtsrPM_dgb4dwDBfM53Z-RJ4p5subkIQEm2BGU5D8haE7QpvZs5dJFWsEHkwKuGPV-9AtT6RvbhnQJNZuAQ_ylvyKPePiHeujYWFlb69vjjukETSTtku95wyXRzfHE8rA5r5a9_fETS0NPJ9B_kYuSlnDCxV8_2854zl-1riZbnt8Z8r6rNoIXWXvS7VFsYBtkrkg8RnLDq6dN15gDTzCYlDxNtmSpo4HALVTylwPggn3iFWPs-nVsmrE-R4siI3vtkG01SUWigC1nNqxTr8OkRqL98nsqMHZk5zJY1nw-Xa340N5fC8A_adz0T4DfWKup4u2yHlabqUKpQnNWl6qAn91igYKiVtMm2JKAZY2qK5Fp6jf85YqL5iy-__vum0iT_DKAox7ApNaLmJIkfxFfvrAQLG6wmzdhqcnGzd7UlfS-CDpy5rnIsEGj7mLeoGVi-4jYAUguksHESwaQ358=w685-h913-s-no?authuser=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30611" y="2355879"/>
            <a:ext cx="2794144" cy="37241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lh3.googleusercontent.com/RTj8eImYhouYC3Z7zhMKzh5_oMYLFFji7_kymP2b5Zy0ZePYXNsPJJa6qmGLWPgqlUCNEUc97QZpM6-N3PzDc1K10LLCgHBcf0O3dUGAPvFqHyDh8edPjGuHbUj0Z7YgdnMXDv8RyVAFApSq49wpjXFccsBXAl4U4nL9ErJnywT6fzwkR9rYgOupD7VvsfcgoRe4YFOB-mUxbXS0yBlDD7dB6XRXLWj7L-9dPHkD04IXhgchqymkeIhcxJLrVmYvYqFpWGa_0jjRRK2JSdW-w47RS9Qj4ThoqYA333dWWsfZgg7xJ00-FFIBdeQQTuETYsTVOeH2_tmvgeAtV7h-GlOX201WwespQ_e2gQNp0pxNSfdmb5Wmz-y7qUf2gyubTvEaK0DGhOXiKwtmUomMq10jjptrdk8eZvvQVzNcfZZ2-YykW_t_7yg60wZJ_2z65TGJaCQ9-Kq9ujoA6cpj5Z0rVLpGKpW55PXM8Nco1wld1UT3GRzPjEyKXCIoXLn4MEXcxCkmElhT1cdFRDP1oPmmBSzOCMaEKTdGLtlW_SWrNAZYvWFL2l851tKnvnGlUIUd9Euh-667VR4A4ACI2csZaHrLeej7wEAFBLKLn90cocB9JvJvQmcwoKyB-QGnXFjArb7ha0iVb9n52E0HkOZE9IW6Pa7-o64sekikfeqXlZ0rkk7qtCTHuPL9JcZUldWlJnxZNCDee_mGqgaD32sUjEMXHTQ8M3t1Zs1Q7ONQLdUiII3uETkM1rA0DCrlaxOFsutzceP9R4Gaf9C3hD0d4Et94x4XrvCBCwY7aIy3H-1nB1EXHwCNJ_JD7_EAHN3TApiLLVPN6yoSxPIIm4UKzJb-B-IgkuJk6Te8BeDGXKGNn10edp1YcCO6a0XjP4Eb4y1ipJ8YyzQnspyKS74cbRyFaoYUi70444cdIne_=w685-h913-s-no?authuser=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00552" y="2367092"/>
            <a:ext cx="2785730" cy="371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192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Winterizing</a:t>
            </a:r>
          </a:p>
        </p:txBody>
      </p:sp>
      <p:sp>
        <p:nvSpPr>
          <p:cNvPr id="3" name="Content Placeholder 2"/>
          <p:cNvSpPr>
            <a:spLocks noGrp="1"/>
          </p:cNvSpPr>
          <p:nvPr>
            <p:ph sz="quarter" idx="13"/>
          </p:nvPr>
        </p:nvSpPr>
        <p:spPr/>
        <p:txBody>
          <a:bodyPr/>
          <a:lstStyle/>
          <a:p>
            <a:endParaRPr lang="en-US" dirty="0"/>
          </a:p>
        </p:txBody>
      </p:sp>
      <p:pic>
        <p:nvPicPr>
          <p:cNvPr id="3074" name="Picture 2" descr="https://lh3.googleusercontent.com/YXYqKnkMzddihxF9LvyS7UEzPE_JOMKOsZ7d1kESWcBqZUquUISP4UbYn0mJTcRAbUmTrHztUjF0oQ3K5xdkfLtqYYz2sjih2KjVDjdyVLrdVWrSICd0tc_cM4CmbWm1er2MKATRwcXUfXTGLTV8EV-33H1gm3hFiQ_vkdLwp8zU5Fi22fHmDdG1EHUCRLDYKxxGbp9zLa6z4tWwlEChwSHx1DhVaPNLRVB-kPaP7ZDoWk60lB75MYV8bSwlTDV_M69x_bnm6qPsFcbI63LTUbNf7qsqTfDYE0AWf-lNDhRvcN8jEiBPjTk4IejP2GQeycwFTj-wOiSLxG9FdKopVufIy8IYhsM02GHY1lo2crJi2LjJvr7jMfTGUtESZ87qQjddKIA2a68gOnaRLoshXtXQd8ZipbG4onhKbVe-QHYuUpG5m7sAurLP1gqsvaIDczwGfNFmpe_wOqvz_CmM5uYbpHZ9nN8W5ZOu8ffKMBCix4g80qQG1pPmqTjPcWzcV_wQxZBp6Lle1PHqlqYPOPeP1IL17pQpXhqxtz3Cde2Mw8MyFA2sLDJaaJ7ofDbkAzUqMlfZFxM4WXU9TpEWS6iVopMOvWvhlpl9VyCcC83nfqs_Xv1s3yjG2IYsy4pcwZ_L_08vOfwHtVQ6THpwrpPD-3n37VNYycmN4EZtuGSWWEFVUMtKEM8VK6no4Q6iV0LpgEP44YsUEvNSYdGAYSdsM83PJsL2CzTpWTrJpWsSgKDi6-r00O23we9FSBD3Viw_RmrisPZC9Td98x8BKE32pyOqdCR8GLO7bpZAuZu8bUiig1Z0JrpRxsnUwxms8UfNmjcUzXGLsPYa-PBmpI8TB-UNbqwc0dyQOGbUApNHtQ1TFwu_YKFbRBze1GRKrJnDcL1oAetGFgfDe1OtWN0u1n0xhjMM60J6JWEPS18i=w685-h913-s-no?authuser=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97433" y="2214694"/>
            <a:ext cx="3494568" cy="46577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ddowHgn9FeAa6QMYwdNcf7NV7Bk_boTVv6GCeeycLBSrAjarKr5up9XT7SU0YlH8YH1toa0MB4Z_0eI23ryLqWyF6mOgOy8375CMPKrJZHhF0DzNByRw6nf9g3BhcV60nqEXNftVL-55edIpc_GrewdzbiJLP7klpGS0B3h8wbisfzwED5k_u_I27oMKK7SGhAi1HDX6P0X8ddRKeWkd7-JdidP486cu2QXiNMSJiaRhFTlQOYCR29Z3ggORAE0DEsQYAWtQy4hi4iwxYxkfKvz745vQMRTyKaE2I_hGje7wxxXan-qqqnv7Q_yRcnMi8_PybyaOpy1Vmg123bNjCEI6vt_0lvg6SYqtXarprK63ux5EbVr1RoY78C9Vt1LXem9uuFFSupWqxF-LLQhVZTK5o4hzNfjui86S8LFAlPEr63BRcqSFkPwYCPfaSJwvFlmzqItKOahBwme-z6MvaOGRdZlQl1tIN5sjYXZA05AtbuIWRbrMJfW9jub5QpKYiHbQbIoSRGskgYO9Vw0pmoXJDdCeE3-7RMjbwLUAj2Udn_TmhbMP9TzAV3oxG4HK5wNS0zoqBsbISX9KL37EbTmutxxKl1tFw66pJAI8jCN8hYSIXrHSkCzUtZosnG3VDV6kqfZz5vhs5y87IVPpGXKVJ9UQZiqEerAfei6fbXdb6W5EeU1e5JuuCwlFNfyLqgL1s_3-6sHqJ8n38UceGz8EtzKrhPmO0kLjXcCcPv4IVCaLTb-E3nniyY676vIVztN3w5OHFZdKmgua4HSJ_IxN8s1Mxaq0vjKvwoI-oNgQ6UiH13XEmSchgZSPtbqGoUkLzp-OS6oUXTS-kbwndypC3yqxpXwq8TSPqMr2tDO2dxaGYxSo16v83OrjgynN2iy4cH2ArkYOMpoKSJS-i7pF-0CPMr9wTTazXD4reAP2=w685-h913-s-no?authuser=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08342" y="2229110"/>
            <a:ext cx="3483751" cy="46433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3.googleusercontent.com/A-XKgI98T7QXKOWmNjG6z8ft63fSW229PaSRee3CXTT-2zJTYrzm5lvxWAQ6wzDQ5AKFvFc4cr85vbvcWpBfVro9lznMVTw983lTGbP3WykaJMSFhvczKR1TqoQyNCNG0hroIBG6qQ6zxf2YKeIZ1hyY36KbnYlBcS-NGxYlzqggtSCWrS1EDfyK7qm5AQiR7CL7oHO-jx91omYp1lOkHcBtr20MEMw6bRW_LWndwluM6AAncNqIU4VwGiDzC01oTzPLhyVdtqhA5ESaB__Lyl5n6JwLeGWB23uulXL5_yMU3FZkDfTNld-ca4NQZ_iBf1aMv557cEwaPSB_Ycb9HQPhHlE8GnWV1uX5rkx0I6CNbGmQzOxZ-3MFCnmv-KJKaIng964iJTJQihXxoSx4p9Jm6mDl5KNyceCGHiuClMt2uWcPJvV2pufw4iH_evgFTjLFMZiUm1TUR6xRvN2ZpgQcJwgcmCBjW418W3uV49yxto-sW6tg7kQnlkdSOuPPNbd_9C8UbJM6plMyEV63aRxyv530M_8knl17buvbwIInjVe0QRgfM-oGTBdSGnoDbf8IWrEgKtDvdvHOslCEBW-84zaP1OSaYBqt7o1pMTNV06QqL0jF4PNQcpJcFQgY5No7zSJM6Hn77G_sUE7OHaMU4oeGdSDUanclhwAH3a5v6oRvO7N4HswugFTk_GH7T9eS-C5BW7lxHvP1-SRebmq5hQia7wQ0eVeLN2TE2rcT071IY65q_EjqEsFQOUV0lrX2bPo2Cgr20pF9ne2aXsEsXPPBh3rAY54n-Oj3X9paLcNFiGs4SrKBmk6IMBQdPq_MJZOQfLu924e-_8l2UGMTAQNNUdcNX7qFnIlQL7Zfg0KCiIW09fFo73K112R6F9zvODnHnCtpwa552rLibiS_5zUv0Iixzmv5Ud1-cm-N=w685-h913-s-no?authuser=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7" y="2214693"/>
            <a:ext cx="3494568" cy="465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539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a:t>
            </a:r>
            <a:endParaRPr lang="en-US" dirty="0"/>
          </a:p>
        </p:txBody>
      </p:sp>
      <p:sp>
        <p:nvSpPr>
          <p:cNvPr id="3" name="Content Placeholder 2"/>
          <p:cNvSpPr>
            <a:spLocks noGrp="1"/>
          </p:cNvSpPr>
          <p:nvPr>
            <p:ph sz="quarter" idx="13"/>
          </p:nvPr>
        </p:nvSpPr>
        <p:spPr>
          <a:xfrm>
            <a:off x="913774" y="2367092"/>
            <a:ext cx="6745810" cy="3424107"/>
          </a:xfrm>
        </p:spPr>
        <p:txBody>
          <a:bodyPr>
            <a:normAutofit lnSpcReduction="10000"/>
          </a:bodyPr>
          <a:lstStyle/>
          <a:p>
            <a:r>
              <a:rPr lang="en-US" dirty="0" smtClean="0"/>
              <a:t>Clean out gutters in spring before connecting barrel</a:t>
            </a:r>
          </a:p>
          <a:p>
            <a:pPr lvl="1"/>
            <a:r>
              <a:rPr lang="en-US" dirty="0" smtClean="0"/>
              <a:t>Gutter covers can help (optional)</a:t>
            </a:r>
          </a:p>
          <a:p>
            <a:r>
              <a:rPr lang="en-US" dirty="0" smtClean="0"/>
              <a:t>Wait to connect the barrel until the second rain in the spring</a:t>
            </a:r>
          </a:p>
          <a:p>
            <a:r>
              <a:rPr lang="en-US" dirty="0" smtClean="0"/>
              <a:t>Rinse out barrel to prevent algae blooms</a:t>
            </a:r>
          </a:p>
          <a:p>
            <a:pPr lvl="1"/>
            <a:r>
              <a:rPr lang="en-US" dirty="0" smtClean="0"/>
              <a:t>Can use a long handled brush</a:t>
            </a:r>
          </a:p>
          <a:p>
            <a:r>
              <a:rPr lang="en-US" dirty="0" smtClean="0">
                <a:solidFill>
                  <a:srgbClr val="FF0000"/>
                </a:solidFill>
              </a:rPr>
              <a:t>Use the water </a:t>
            </a:r>
            <a:r>
              <a:rPr lang="en-US" dirty="0" smtClean="0"/>
              <a:t>in your barrels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527636" y="2193636"/>
            <a:ext cx="5330703" cy="3998028"/>
          </a:xfrm>
          <a:prstGeom prst="rect">
            <a:avLst/>
          </a:prstGeom>
        </p:spPr>
      </p:pic>
    </p:spTree>
    <p:extLst>
      <p:ext uri="{BB962C8B-B14F-4D97-AF65-F5344CB8AC3E}">
        <p14:creationId xmlns:p14="http://schemas.microsoft.com/office/powerpoint/2010/main" val="672001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129627"/>
            <a:ext cx="10364451" cy="1596177"/>
          </a:xfrm>
        </p:spPr>
        <p:txBody>
          <a:bodyPr/>
          <a:lstStyle/>
          <a:p>
            <a:r>
              <a:rPr lang="en-US" dirty="0" smtClean="0"/>
              <a:t>FAQ</a:t>
            </a:r>
            <a:endParaRPr lang="en-US" dirty="0"/>
          </a:p>
        </p:txBody>
      </p:sp>
      <p:sp>
        <p:nvSpPr>
          <p:cNvPr id="3" name="Content Placeholder 2"/>
          <p:cNvSpPr>
            <a:spLocks noGrp="1"/>
          </p:cNvSpPr>
          <p:nvPr>
            <p:ph sz="quarter" idx="13"/>
          </p:nvPr>
        </p:nvSpPr>
        <p:spPr>
          <a:xfrm>
            <a:off x="5427022" y="1318162"/>
            <a:ext cx="6764977" cy="5539838"/>
          </a:xfrm>
        </p:spPr>
        <p:txBody>
          <a:bodyPr/>
          <a:lstStyle/>
          <a:p>
            <a:r>
              <a:rPr lang="en-US" dirty="0" smtClean="0"/>
              <a:t>Will collecting water off of an asphalt roof leach pollutants?</a:t>
            </a:r>
          </a:p>
          <a:p>
            <a:r>
              <a:rPr lang="en-US" dirty="0" smtClean="0"/>
              <a:t>Is it safe to use rainwater on a garden?</a:t>
            </a:r>
          </a:p>
          <a:p>
            <a:r>
              <a:rPr lang="en-US" dirty="0" smtClean="0"/>
              <a:t>Will algae grow in my rain barrel?</a:t>
            </a:r>
          </a:p>
          <a:p>
            <a:r>
              <a:rPr lang="en-US" dirty="0" smtClean="0"/>
              <a:t>How do I keep leaves and particles out of my barrel?</a:t>
            </a:r>
          </a:p>
          <a:p>
            <a:r>
              <a:rPr lang="en-US" dirty="0" smtClean="0"/>
              <a:t>Can mosquitoes still get in my barrel?</a:t>
            </a:r>
          </a:p>
          <a:p>
            <a:pPr lvl="1"/>
            <a:r>
              <a:rPr lang="en-US" dirty="0" smtClean="0"/>
              <a:t>Mosquito dunk—harmless to pollinators and wildlife and safe on </a:t>
            </a:r>
            <a:r>
              <a:rPr lang="en-US" dirty="0" smtClean="0"/>
              <a:t>plants</a:t>
            </a:r>
          </a:p>
          <a:p>
            <a:r>
              <a:rPr lang="en-US" dirty="0" smtClean="0"/>
              <a:t>Should I put weights on the top of my barrel?</a:t>
            </a:r>
          </a:p>
          <a:p>
            <a:pPr lvl="1"/>
            <a:r>
              <a:rPr lang="en-US" dirty="0" smtClean="0"/>
              <a:t>Probably not! Barrels can weigh up to 500 pounds and extra weight on the top might make it unstable. </a:t>
            </a:r>
            <a:endParaRPr lang="en-US" dirty="0"/>
          </a:p>
        </p:txBody>
      </p:sp>
      <p:pic>
        <p:nvPicPr>
          <p:cNvPr id="5" name="Picture 4"/>
          <p:cNvPicPr>
            <a:picLocks noChangeAspect="1"/>
          </p:cNvPicPr>
          <p:nvPr/>
        </p:nvPicPr>
        <p:blipFill>
          <a:blip r:embed="rId2"/>
          <a:stretch>
            <a:fillRect/>
          </a:stretch>
        </p:blipFill>
        <p:spPr>
          <a:xfrm>
            <a:off x="18645" y="0"/>
            <a:ext cx="3451173" cy="3010466"/>
          </a:xfrm>
          <a:prstGeom prst="rect">
            <a:avLst/>
          </a:prstGeom>
        </p:spPr>
      </p:pic>
      <p:pic>
        <p:nvPicPr>
          <p:cNvPr id="1026" name="Picture 2" descr="189466802afe7ffea65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269879" y="2700857"/>
            <a:ext cx="4751020" cy="356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252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89004"/>
            <a:ext cx="10364451" cy="1596177"/>
          </a:xfrm>
        </p:spPr>
        <p:txBody>
          <a:bodyPr/>
          <a:lstStyle/>
          <a:p>
            <a:r>
              <a:rPr lang="en-US" dirty="0"/>
              <a:t>Decorating Your </a:t>
            </a:r>
            <a:r>
              <a:rPr lang="en-US" dirty="0" smtClean="0"/>
              <a:t>Barrel</a:t>
            </a:r>
            <a:endParaRPr lang="en-US" dirty="0"/>
          </a:p>
        </p:txBody>
      </p:sp>
      <p:sp>
        <p:nvSpPr>
          <p:cNvPr id="3" name="Content Placeholder 2"/>
          <p:cNvSpPr>
            <a:spLocks noGrp="1"/>
          </p:cNvSpPr>
          <p:nvPr>
            <p:ph sz="quarter" idx="13"/>
          </p:nvPr>
        </p:nvSpPr>
        <p:spPr>
          <a:xfrm>
            <a:off x="4845132" y="1595196"/>
            <a:ext cx="7346868" cy="5031235"/>
          </a:xfrm>
        </p:spPr>
        <p:txBody>
          <a:bodyPr>
            <a:normAutofit/>
          </a:bodyPr>
          <a:lstStyle/>
          <a:p>
            <a:r>
              <a:rPr lang="en-US" dirty="0" smtClean="0"/>
              <a:t>Use sand paper (100 weight)</a:t>
            </a:r>
          </a:p>
          <a:p>
            <a:r>
              <a:rPr lang="en-US" dirty="0" smtClean="0"/>
              <a:t>Wipe down and allow to dry</a:t>
            </a:r>
          </a:p>
          <a:p>
            <a:r>
              <a:rPr lang="en-US" dirty="0" smtClean="0"/>
              <a:t>Spray plastic paint primer—paint will not stick with it!</a:t>
            </a:r>
          </a:p>
          <a:p>
            <a:pPr lvl="1"/>
            <a:r>
              <a:rPr lang="en-US" dirty="0" smtClean="0"/>
              <a:t>30 minute dry time</a:t>
            </a:r>
          </a:p>
          <a:p>
            <a:pPr lvl="1"/>
            <a:r>
              <a:rPr lang="en-US" dirty="0" smtClean="0"/>
              <a:t>Rust-oleum 2x </a:t>
            </a:r>
            <a:r>
              <a:rPr lang="en-US" dirty="0" err="1" smtClean="0"/>
              <a:t>ultracover</a:t>
            </a:r>
            <a:r>
              <a:rPr lang="en-US" dirty="0" smtClean="0"/>
              <a:t> primer for plastic</a:t>
            </a:r>
          </a:p>
          <a:p>
            <a:r>
              <a:rPr lang="en-US" dirty="0" smtClean="0"/>
              <a:t>Create your own design</a:t>
            </a:r>
          </a:p>
          <a:p>
            <a:r>
              <a:rPr lang="en-US" dirty="0" smtClean="0"/>
              <a:t>Can use cardboard stencils</a:t>
            </a:r>
          </a:p>
          <a:p>
            <a:r>
              <a:rPr lang="en-US" dirty="0" smtClean="0"/>
              <a:t>For artistic barrels</a:t>
            </a:r>
          </a:p>
          <a:p>
            <a:pPr lvl="1"/>
            <a:r>
              <a:rPr lang="en-US" dirty="0" smtClean="0"/>
              <a:t>Use acrylic paint</a:t>
            </a:r>
          </a:p>
          <a:p>
            <a:pPr lvl="1"/>
            <a:r>
              <a:rPr lang="en-US" dirty="0" smtClean="0"/>
              <a:t>Protect your work by spraying with a paint sealer</a:t>
            </a:r>
            <a:endParaRPr lang="en-US" dirty="0"/>
          </a:p>
        </p:txBody>
      </p:sp>
      <p:pic>
        <p:nvPicPr>
          <p:cNvPr id="4" name="Picture 3"/>
          <p:cNvPicPr>
            <a:picLocks noChangeAspect="1"/>
          </p:cNvPicPr>
          <p:nvPr/>
        </p:nvPicPr>
        <p:blipFill>
          <a:blip r:embed="rId2"/>
          <a:stretch>
            <a:fillRect/>
          </a:stretch>
        </p:blipFill>
        <p:spPr>
          <a:xfrm>
            <a:off x="0" y="1595196"/>
            <a:ext cx="4448175" cy="4619625"/>
          </a:xfrm>
          <a:prstGeom prst="rect">
            <a:avLst/>
          </a:prstGeom>
        </p:spPr>
      </p:pic>
      <p:sp>
        <p:nvSpPr>
          <p:cNvPr id="7" name="TextBox 6"/>
          <p:cNvSpPr txBox="1"/>
          <p:nvPr/>
        </p:nvSpPr>
        <p:spPr>
          <a:xfrm>
            <a:off x="2113804" y="917636"/>
            <a:ext cx="8443357" cy="369332"/>
          </a:xfrm>
          <a:prstGeom prst="rect">
            <a:avLst/>
          </a:prstGeom>
          <a:noFill/>
        </p:spPr>
        <p:txBody>
          <a:bodyPr wrap="square" rtlCol="0">
            <a:spAutoFit/>
          </a:bodyPr>
          <a:lstStyle/>
          <a:p>
            <a:r>
              <a:rPr lang="en-US" dirty="0" smtClean="0">
                <a:solidFill>
                  <a:srgbClr val="FF0000"/>
                </a:solidFill>
              </a:rPr>
              <a:t>Decorate BEFORE installation or remove rain barrel from house before decorating</a:t>
            </a:r>
            <a:endParaRPr lang="en-US" dirty="0">
              <a:solidFill>
                <a:srgbClr val="FF0000"/>
              </a:solidFill>
            </a:endParaRPr>
          </a:p>
        </p:txBody>
      </p:sp>
    </p:spTree>
    <p:extLst>
      <p:ext uri="{BB962C8B-B14F-4D97-AF65-F5344CB8AC3E}">
        <p14:creationId xmlns:p14="http://schemas.microsoft.com/office/powerpoint/2010/main" val="846397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70252"/>
            <a:ext cx="10364451" cy="1596177"/>
          </a:xfrm>
        </p:spPr>
        <p:txBody>
          <a:bodyPr/>
          <a:lstStyle/>
          <a:p>
            <a:r>
              <a:rPr lang="en-US" dirty="0" smtClean="0"/>
              <a:t>Decorating Your Barrel</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71670" y="1812297"/>
            <a:ext cx="3749749" cy="4924896"/>
          </a:xfrm>
          <a:prstGeom prst="rect">
            <a:avLst/>
          </a:prstGeom>
        </p:spPr>
      </p:pic>
      <p:pic>
        <p:nvPicPr>
          <p:cNvPr id="8" name="Content Placeholder 7"/>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1297585" y="1816320"/>
            <a:ext cx="5004455" cy="4920873"/>
          </a:xfrm>
        </p:spPr>
      </p:pic>
    </p:spTree>
    <p:extLst>
      <p:ext uri="{BB962C8B-B14F-4D97-AF65-F5344CB8AC3E}">
        <p14:creationId xmlns:p14="http://schemas.microsoft.com/office/powerpoint/2010/main" val="17976337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673332" y="627881"/>
            <a:ext cx="3632661" cy="5472609"/>
          </a:xfrm>
        </p:spPr>
      </p:pic>
      <p:pic>
        <p:nvPicPr>
          <p:cNvPr id="2050" name="Picture 2" descr="https://lh3.googleusercontent.com/pw/AIL4fc9sKCYkHn9rEInTNTCgh4Qr1tNjvFgLJtMr4sf74EAPSW2hAu1tNi7BwNNVLTUTbiZCD8d0vPqru_E8Z3ekwzoI0sxChJBB-d6-52awgnzw6D97YuRoqfeA1OeYu5jNXv_JuOM7Yt6_0iPwUMjbHNXrEq-4O7Jwl_C91O2LBgeR4mli53aw4rz8XU4PPygqKJBQ4fiqjAJ3zUA5QM6jg1jnJdAZyB4OSgSgU10SWPhUOuYuW9sNSx-PkCF8oM2b8pFHPAxoZsuPdY8yR-aXdy_tDqUhq5SHeMnu2JODdlnxAt4pnB7-Y4AY60hl6NRQtL7KSiJasmkhOwNzewGwVTckpRKIazV9dUsw5GNs2J-6i3IdkBfvyCUwpOuU11r5Va-pYijHw9CNLbBFJKQ8ymCybzRbuZ7t8Feirl16h8Oik1oyC54K_ak8fc7gkPzt-p9worCqXZpx9QqAn_MBrgoUvcFYMzN8NtYkGcFpwMTf5YDdwhO9ftrmRujVQqmj787U8xt3i0VNlMUvNIcmEjuOwLI3s1gtHqFo3j6jTpnsk6vf_dQfKgoTcqVDVggkaJC-7MrrnPhlYwVB-iTN33RHyIFGWYG9up2hIMsaGshFfUizq64ht2NI7lYt6jmgyIpt7SvZvXHmtZwN7ahKBHKNpdYDF22tyvAbx0-gHT7jII8Wiu7ZgJlqjKTSUWsvfIWgjNOlMhxeBKH7eQnw5Kg26cU-AfE2s_sLWGocLxatpaqLx0Kgcnw-SBxr14flkX7t4E-TyzxtCihiMgXthVegTqP3gRPIUObwbjAAPVWGZQxHcq0XRaGl-pSVyFVh6pDWuDqH9rVKmzzaLRejToTnvsINU6g0hbg5FR_y14QEf85_KFqMmpOwPMqv7Zr107FwwrhR1_xrJaJrz-xNHGDMsw=w685-h913-s-no?authuser=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0022" y="618517"/>
            <a:ext cx="4120007" cy="5491338"/>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4688378" y="2867891"/>
            <a:ext cx="1936866" cy="1080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187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809570" y="1232239"/>
            <a:ext cx="1914633" cy="3984171"/>
          </a:xfrm>
          <a:prstGeom prst="rect">
            <a:avLst/>
          </a:prstGeom>
        </p:spPr>
      </p:pic>
      <p:sp>
        <p:nvSpPr>
          <p:cNvPr id="2" name="Title 1"/>
          <p:cNvSpPr>
            <a:spLocks noGrp="1"/>
          </p:cNvSpPr>
          <p:nvPr>
            <p:ph type="title"/>
          </p:nvPr>
        </p:nvSpPr>
        <p:spPr>
          <a:xfrm>
            <a:off x="913775" y="-136396"/>
            <a:ext cx="10364451" cy="1596177"/>
          </a:xfrm>
        </p:spPr>
        <p:txBody>
          <a:bodyPr/>
          <a:lstStyle/>
          <a:p>
            <a:r>
              <a:rPr lang="en-US" dirty="0" smtClean="0"/>
              <a:t>Accessorizing </a:t>
            </a:r>
            <a:r>
              <a:rPr lang="en-US" dirty="0"/>
              <a:t>Your </a:t>
            </a:r>
            <a:r>
              <a:rPr lang="en-US" dirty="0" smtClean="0"/>
              <a:t>Barrel</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8886" y="0"/>
            <a:ext cx="1837428" cy="263086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51715" y="871813"/>
            <a:ext cx="1607171" cy="246932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788" y="1987344"/>
            <a:ext cx="1835053" cy="280059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6" y="4787934"/>
            <a:ext cx="6902081" cy="2070066"/>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84410" y="1381869"/>
            <a:ext cx="1769330" cy="2763213"/>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28354" y="3410172"/>
            <a:ext cx="2061063" cy="3447828"/>
          </a:xfrm>
          <a:prstGeom prst="rect">
            <a:avLst/>
          </a:prstGeom>
        </p:spPr>
      </p:pic>
    </p:spTree>
    <p:extLst>
      <p:ext uri="{BB962C8B-B14F-4D97-AF65-F5344CB8AC3E}">
        <p14:creationId xmlns:p14="http://schemas.microsoft.com/office/powerpoint/2010/main" val="573955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827"/>
            <a:ext cx="10364451" cy="1596177"/>
          </a:xfrm>
        </p:spPr>
        <p:txBody>
          <a:bodyPr/>
          <a:lstStyle/>
          <a:p>
            <a:r>
              <a:rPr lang="en-US" dirty="0" smtClean="0"/>
              <a:t>Residential Water Use</a:t>
            </a:r>
            <a:endParaRPr lang="en-US" dirty="0"/>
          </a:p>
        </p:txBody>
      </p:sp>
      <p:sp>
        <p:nvSpPr>
          <p:cNvPr id="3" name="Content Placeholder 2"/>
          <p:cNvSpPr>
            <a:spLocks noGrp="1"/>
          </p:cNvSpPr>
          <p:nvPr>
            <p:ph sz="quarter" idx="13"/>
          </p:nvPr>
        </p:nvSpPr>
        <p:spPr>
          <a:xfrm>
            <a:off x="913774" y="1356997"/>
            <a:ext cx="10363826" cy="3424107"/>
          </a:xfrm>
        </p:spPr>
        <p:txBody>
          <a:bodyPr/>
          <a:lstStyle/>
          <a:p>
            <a:r>
              <a:rPr lang="en-US" dirty="0" smtClean="0"/>
              <a:t>Average person in US uses 160-200 gallons per day</a:t>
            </a:r>
          </a:p>
          <a:p>
            <a:r>
              <a:rPr lang="en-US" dirty="0" smtClean="0"/>
              <a:t>~Half of that Goes towards Outdoor Irrigation</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1657" y="2470233"/>
            <a:ext cx="4851879" cy="1197634"/>
          </a:xfrm>
          <a:prstGeom prst="rect">
            <a:avLst/>
          </a:prstGeom>
          <a:ln w="28575">
            <a:solidFill>
              <a:srgbClr val="FF0000"/>
            </a:solidFill>
          </a:ln>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5687" y="3946034"/>
            <a:ext cx="5511332" cy="2886499"/>
          </a:xfrm>
          <a:prstGeom prst="rect">
            <a:avLst/>
          </a:prstGeom>
          <a:solidFill>
            <a:srgbClr val="FF0000"/>
          </a:solidFill>
          <a:ln w="28575">
            <a:solidFill>
              <a:srgbClr val="FF0000"/>
            </a:solidFill>
          </a:ln>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805001"/>
            <a:ext cx="5771004" cy="3511583"/>
          </a:xfrm>
          <a:prstGeom prst="rect">
            <a:avLst/>
          </a:prstGeom>
          <a:ln w="28575">
            <a:solidFill>
              <a:srgbClr val="FF0000"/>
            </a:solidFill>
          </a:ln>
        </p:spPr>
      </p:pic>
    </p:spTree>
    <p:extLst>
      <p:ext uri="{BB962C8B-B14F-4D97-AF65-F5344CB8AC3E}">
        <p14:creationId xmlns:p14="http://schemas.microsoft.com/office/powerpoint/2010/main" val="345613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50680"/>
            <a:ext cx="10364451" cy="1596177"/>
          </a:xfrm>
        </p:spPr>
        <p:txBody>
          <a:bodyPr/>
          <a:lstStyle/>
          <a:p>
            <a:r>
              <a:rPr lang="en-US" dirty="0" smtClean="0"/>
              <a:t>Questions?</a:t>
            </a:r>
            <a:endParaRPr lang="en-US" dirty="0"/>
          </a:p>
        </p:txBody>
      </p:sp>
      <p:pic>
        <p:nvPicPr>
          <p:cNvPr id="5" name="Content Placeholder 4"/>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9747355" y="2420126"/>
            <a:ext cx="2444645" cy="3424237"/>
          </a:xfrm>
          <a:prstGeom prst="rect">
            <a:avLst/>
          </a:prstGeom>
        </p:spPr>
      </p:pic>
      <p:pic>
        <p:nvPicPr>
          <p:cNvPr id="4" name="Picture 3"/>
          <p:cNvPicPr>
            <a:picLocks noChangeAspect="1"/>
          </p:cNvPicPr>
          <p:nvPr/>
        </p:nvPicPr>
        <p:blipFill>
          <a:blip r:embed="rId3"/>
          <a:stretch>
            <a:fillRect/>
          </a:stretch>
        </p:blipFill>
        <p:spPr>
          <a:xfrm>
            <a:off x="210688" y="2559567"/>
            <a:ext cx="2762250" cy="4181475"/>
          </a:xfrm>
          <a:prstGeom prst="rect">
            <a:avLst/>
          </a:prstGeom>
        </p:spPr>
      </p:pic>
      <p:pic>
        <p:nvPicPr>
          <p:cNvPr id="6" name="Picture 5"/>
          <p:cNvPicPr>
            <a:picLocks noChangeAspect="1"/>
          </p:cNvPicPr>
          <p:nvPr/>
        </p:nvPicPr>
        <p:blipFill>
          <a:blip r:embed="rId4"/>
          <a:stretch>
            <a:fillRect/>
          </a:stretch>
        </p:blipFill>
        <p:spPr>
          <a:xfrm>
            <a:off x="3295650" y="1789094"/>
            <a:ext cx="2800350" cy="4686300"/>
          </a:xfrm>
          <a:prstGeom prst="rect">
            <a:avLst/>
          </a:prstGeom>
        </p:spPr>
      </p:pic>
      <p:pic>
        <p:nvPicPr>
          <p:cNvPr id="7" name="Picture 6"/>
          <p:cNvPicPr>
            <a:picLocks noChangeAspect="1"/>
          </p:cNvPicPr>
          <p:nvPr/>
        </p:nvPicPr>
        <p:blipFill>
          <a:blip r:embed="rId5"/>
          <a:stretch>
            <a:fillRect/>
          </a:stretch>
        </p:blipFill>
        <p:spPr>
          <a:xfrm>
            <a:off x="6741425" y="2214694"/>
            <a:ext cx="2771775" cy="4667250"/>
          </a:xfrm>
          <a:prstGeom prst="rect">
            <a:avLst/>
          </a:prstGeom>
        </p:spPr>
      </p:pic>
    </p:spTree>
    <p:extLst>
      <p:ext uri="{BB962C8B-B14F-4D97-AF65-F5344CB8AC3E}">
        <p14:creationId xmlns:p14="http://schemas.microsoft.com/office/powerpoint/2010/main" val="2617952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3541267" cy="3730199"/>
          </a:xfrm>
        </p:spPr>
        <p:txBody>
          <a:bodyPr/>
          <a:lstStyle/>
          <a:p>
            <a:r>
              <a:rPr lang="en-US" dirty="0" smtClean="0"/>
              <a:t>Pick Up Your Rain Barrels</a:t>
            </a:r>
            <a:endParaRPr lang="en-US" dirty="0"/>
          </a:p>
        </p:txBody>
      </p:sp>
      <p:pic>
        <p:nvPicPr>
          <p:cNvPr id="4" name="Picture 3"/>
          <p:cNvPicPr>
            <a:picLocks noChangeAspect="1"/>
          </p:cNvPicPr>
          <p:nvPr/>
        </p:nvPicPr>
        <p:blipFill>
          <a:blip r:embed="rId2"/>
          <a:stretch>
            <a:fillRect/>
          </a:stretch>
        </p:blipFill>
        <p:spPr>
          <a:xfrm>
            <a:off x="6581553" y="-63701"/>
            <a:ext cx="5610447" cy="6921701"/>
          </a:xfrm>
          <a:prstGeom prst="rect">
            <a:avLst/>
          </a:prstGeom>
        </p:spPr>
      </p:pic>
      <p:sp>
        <p:nvSpPr>
          <p:cNvPr id="5" name="Right Arrow 4"/>
          <p:cNvSpPr/>
          <p:nvPr/>
        </p:nvSpPr>
        <p:spPr>
          <a:xfrm>
            <a:off x="8537945" y="5624624"/>
            <a:ext cx="1531088" cy="7230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545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966"/>
            <a:ext cx="10364451" cy="1596177"/>
          </a:xfrm>
        </p:spPr>
        <p:txBody>
          <a:bodyPr/>
          <a:lstStyle/>
          <a:p>
            <a:r>
              <a:rPr lang="en-US" dirty="0" smtClean="0"/>
              <a:t>What can we do? </a:t>
            </a:r>
            <a:br>
              <a:rPr lang="en-US" dirty="0" smtClean="0"/>
            </a:br>
            <a:endParaRPr lang="en-US" dirty="0"/>
          </a:p>
        </p:txBody>
      </p:sp>
      <p:sp>
        <p:nvSpPr>
          <p:cNvPr id="3" name="Content Placeholder 2"/>
          <p:cNvSpPr>
            <a:spLocks noGrp="1"/>
          </p:cNvSpPr>
          <p:nvPr>
            <p:ph sz="quarter" idx="13"/>
          </p:nvPr>
        </p:nvSpPr>
        <p:spPr>
          <a:xfrm>
            <a:off x="913774" y="897514"/>
            <a:ext cx="10363826" cy="3424107"/>
          </a:xfrm>
        </p:spPr>
        <p:txBody>
          <a:bodyPr>
            <a:normAutofit fontScale="92500" lnSpcReduction="20000"/>
          </a:bodyPr>
          <a:lstStyle/>
          <a:p>
            <a:r>
              <a:rPr lang="en-US" dirty="0" smtClean="0"/>
              <a:t>Fix leaks</a:t>
            </a:r>
          </a:p>
          <a:p>
            <a:r>
              <a:rPr lang="en-US" dirty="0" smtClean="0"/>
              <a:t>Install/replace water efficient toilets, Clothes washers, showerheads, etc.</a:t>
            </a:r>
          </a:p>
          <a:p>
            <a:pPr lvl="1"/>
            <a:r>
              <a:rPr lang="en-US" dirty="0" smtClean="0"/>
              <a:t>Check for rebates from your water provider</a:t>
            </a:r>
          </a:p>
          <a:p>
            <a:pPr lvl="1"/>
            <a:r>
              <a:rPr lang="en-US" dirty="0" smtClean="0"/>
              <a:t>Look for </a:t>
            </a:r>
            <a:r>
              <a:rPr lang="en-US" dirty="0" err="1" smtClean="0"/>
              <a:t>WaterSense</a:t>
            </a:r>
            <a:r>
              <a:rPr lang="en-US" dirty="0" smtClean="0"/>
              <a:t> Products</a:t>
            </a:r>
          </a:p>
          <a:p>
            <a:r>
              <a:rPr lang="en-US" dirty="0" smtClean="0"/>
              <a:t>Install/Replace Irrigation System Components</a:t>
            </a:r>
          </a:p>
          <a:p>
            <a:pPr lvl="1"/>
            <a:r>
              <a:rPr lang="en-US" dirty="0" smtClean="0"/>
              <a:t>Sprinkler Nozzles</a:t>
            </a:r>
          </a:p>
          <a:p>
            <a:pPr lvl="1"/>
            <a:r>
              <a:rPr lang="en-US" dirty="0" smtClean="0"/>
              <a:t>Irrigation Controller</a:t>
            </a:r>
          </a:p>
          <a:p>
            <a:r>
              <a:rPr lang="en-US" dirty="0" smtClean="0"/>
              <a:t>Switch to Lower Water Landscaping</a:t>
            </a:r>
          </a:p>
          <a:p>
            <a:r>
              <a:rPr lang="en-US" dirty="0" smtClean="0">
                <a:solidFill>
                  <a:srgbClr val="FF0000"/>
                </a:solidFill>
              </a:rPr>
              <a:t>Rain Barrel(s)!!</a:t>
            </a:r>
            <a:endParaRPr lang="en-US" dirty="0">
              <a:solidFill>
                <a:srgbClr val="FF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40102"/>
            <a:ext cx="6562361" cy="2317898"/>
          </a:xfrm>
          <a:prstGeom prst="rect">
            <a:avLst/>
          </a:prstGeom>
        </p:spPr>
      </p:pic>
      <p:sp>
        <p:nvSpPr>
          <p:cNvPr id="7" name="Right Arrow 6"/>
          <p:cNvSpPr/>
          <p:nvPr/>
        </p:nvSpPr>
        <p:spPr>
          <a:xfrm rot="9372735">
            <a:off x="2026467" y="5322533"/>
            <a:ext cx="1872343" cy="5135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20998" y="3085194"/>
            <a:ext cx="4890249" cy="3763095"/>
          </a:xfrm>
          <a:prstGeom prst="rect">
            <a:avLst/>
          </a:prstGeom>
        </p:spPr>
      </p:pic>
      <p:pic>
        <p:nvPicPr>
          <p:cNvPr id="6" name="Picture 5"/>
          <p:cNvPicPr>
            <a:picLocks noChangeAspect="1"/>
          </p:cNvPicPr>
          <p:nvPr/>
        </p:nvPicPr>
        <p:blipFill>
          <a:blip r:embed="rId5"/>
          <a:stretch>
            <a:fillRect/>
          </a:stretch>
        </p:blipFill>
        <p:spPr>
          <a:xfrm>
            <a:off x="10610850" y="1019804"/>
            <a:ext cx="1581150" cy="1943100"/>
          </a:xfrm>
          <a:prstGeom prst="rect">
            <a:avLst/>
          </a:prstGeom>
        </p:spPr>
      </p:pic>
    </p:spTree>
    <p:extLst>
      <p:ext uri="{BB962C8B-B14F-4D97-AF65-F5344CB8AC3E}">
        <p14:creationId xmlns:p14="http://schemas.microsoft.com/office/powerpoint/2010/main" val="371782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Barrels also Reduce Stormwater pollution</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1915886" y="2264375"/>
            <a:ext cx="8026361" cy="4593625"/>
          </a:xfrm>
          <a:prstGeom prst="rect">
            <a:avLst/>
          </a:prstGeom>
        </p:spPr>
      </p:pic>
      <p:sp>
        <p:nvSpPr>
          <p:cNvPr id="5" name="Right Arrow 4"/>
          <p:cNvSpPr/>
          <p:nvPr/>
        </p:nvSpPr>
        <p:spPr>
          <a:xfrm>
            <a:off x="359229" y="4079145"/>
            <a:ext cx="1589314" cy="6017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quot;No&quot; Symbol 5"/>
          <p:cNvSpPr/>
          <p:nvPr/>
        </p:nvSpPr>
        <p:spPr>
          <a:xfrm>
            <a:off x="1948543" y="3363686"/>
            <a:ext cx="1186543" cy="1016315"/>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1066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88019" y="2152650"/>
            <a:ext cx="8010525" cy="4705350"/>
          </a:xfrm>
          <a:prstGeom prst="rect">
            <a:avLst/>
          </a:prstGeom>
        </p:spPr>
      </p:pic>
      <p:sp>
        <p:nvSpPr>
          <p:cNvPr id="2" name="Title 1"/>
          <p:cNvSpPr>
            <a:spLocks noGrp="1"/>
          </p:cNvSpPr>
          <p:nvPr>
            <p:ph type="title"/>
          </p:nvPr>
        </p:nvSpPr>
        <p:spPr/>
        <p:txBody>
          <a:bodyPr/>
          <a:lstStyle/>
          <a:p>
            <a:r>
              <a:rPr lang="en-US" dirty="0" smtClean="0"/>
              <a:t>Residential Stormwater Pollution</a:t>
            </a:r>
            <a:endParaRPr lang="en-US" dirty="0"/>
          </a:p>
        </p:txBody>
      </p:sp>
      <p:sp>
        <p:nvSpPr>
          <p:cNvPr id="3" name="Content Placeholder 2"/>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val="2836850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50679"/>
            <a:ext cx="10364451" cy="1596177"/>
          </a:xfrm>
        </p:spPr>
        <p:txBody>
          <a:bodyPr/>
          <a:lstStyle/>
          <a:p>
            <a:r>
              <a:rPr lang="en-US" dirty="0" smtClean="0"/>
              <a:t>What can We Do?</a:t>
            </a:r>
            <a:endParaRPr lang="en-US" dirty="0"/>
          </a:p>
        </p:txBody>
      </p:sp>
      <p:sp>
        <p:nvSpPr>
          <p:cNvPr id="3" name="Content Placeholder 2"/>
          <p:cNvSpPr>
            <a:spLocks noGrp="1"/>
          </p:cNvSpPr>
          <p:nvPr>
            <p:ph sz="quarter" idx="13"/>
          </p:nvPr>
        </p:nvSpPr>
        <p:spPr>
          <a:xfrm>
            <a:off x="913774" y="2367092"/>
            <a:ext cx="6337631" cy="3424107"/>
          </a:xfrm>
        </p:spPr>
        <p:txBody>
          <a:bodyPr/>
          <a:lstStyle/>
          <a:p>
            <a:r>
              <a:rPr lang="en-US" dirty="0" smtClean="0"/>
              <a:t>Pick Up after your pet</a:t>
            </a:r>
          </a:p>
          <a:p>
            <a:r>
              <a:rPr lang="en-US" dirty="0" smtClean="0"/>
              <a:t>Never put anything down the storm drain</a:t>
            </a:r>
          </a:p>
          <a:p>
            <a:r>
              <a:rPr lang="en-US" dirty="0" smtClean="0"/>
              <a:t>Don’t Litter</a:t>
            </a:r>
          </a:p>
          <a:p>
            <a:r>
              <a:rPr lang="en-US" dirty="0" smtClean="0"/>
              <a:t>Maintain your Vehicle</a:t>
            </a:r>
          </a:p>
          <a:p>
            <a:r>
              <a:rPr lang="en-US" dirty="0" smtClean="0"/>
              <a:t>Go P free</a:t>
            </a:r>
          </a:p>
          <a:p>
            <a:r>
              <a:rPr lang="en-US" dirty="0" smtClean="0">
                <a:solidFill>
                  <a:srgbClr val="FF0000"/>
                </a:solidFill>
              </a:rPr>
              <a:t>Infiltrate more Stormwater Runoff with Rain Barrels!</a:t>
            </a:r>
            <a:endParaRPr lang="en-US" dirty="0">
              <a:solidFill>
                <a:srgbClr val="FF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89628" y="1716637"/>
            <a:ext cx="4802372" cy="5141363"/>
          </a:xfrm>
          <a:prstGeom prst="rect">
            <a:avLst/>
          </a:prstGeom>
        </p:spPr>
      </p:pic>
    </p:spTree>
    <p:extLst>
      <p:ext uri="{BB962C8B-B14F-4D97-AF65-F5344CB8AC3E}">
        <p14:creationId xmlns:p14="http://schemas.microsoft.com/office/powerpoint/2010/main" val="2490931853"/>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2644</TotalTime>
  <Words>1860</Words>
  <Application>Microsoft Office PowerPoint</Application>
  <PresentationFormat>Widescreen</PresentationFormat>
  <Paragraphs>281</Paragraphs>
  <Slides>51</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Tw Cen MT</vt:lpstr>
      <vt:lpstr>Droplet</vt:lpstr>
      <vt:lpstr>Conserving water and protecting water quality with rain barrels</vt:lpstr>
      <vt:lpstr>Partners</vt:lpstr>
      <vt:lpstr>Agenda</vt:lpstr>
      <vt:lpstr>Why Conserve Water?</vt:lpstr>
      <vt:lpstr>Residential Water Use</vt:lpstr>
      <vt:lpstr>What can we do?  </vt:lpstr>
      <vt:lpstr>Rain Barrels also Reduce Stormwater pollution</vt:lpstr>
      <vt:lpstr>Residential Stormwater Pollution</vt:lpstr>
      <vt:lpstr>What can We Do?</vt:lpstr>
      <vt:lpstr>Reduced Stormwater Runoff= Reduced Stormwater Pollution</vt:lpstr>
      <vt:lpstr>What is Rain Water Harvesting</vt:lpstr>
      <vt:lpstr>Why Rainwater Harvesting?</vt:lpstr>
      <vt:lpstr>Do we get enough rain?</vt:lpstr>
      <vt:lpstr>What Can You do With Water from your Rain Barrel?</vt:lpstr>
      <vt:lpstr>Colorado Rain Barrel Regulations </vt:lpstr>
      <vt:lpstr>Colorado Rain Barrel Regulation—Wells </vt:lpstr>
      <vt:lpstr>Considerations</vt:lpstr>
      <vt:lpstr>Types of Rain Barrels</vt:lpstr>
      <vt:lpstr>PowerPoint Presentation</vt:lpstr>
      <vt:lpstr>Rain Barrel Materials</vt:lpstr>
      <vt:lpstr>GEN 1(2004…..2016)</vt:lpstr>
      <vt:lpstr>Gen 2</vt:lpstr>
      <vt:lpstr>GEN 3 (2019)</vt:lpstr>
      <vt:lpstr>GEN 4 (2021)</vt:lpstr>
      <vt:lpstr>Where to Buy</vt:lpstr>
      <vt:lpstr>Supplies Needed </vt:lpstr>
      <vt:lpstr>EarthmindeR Diverter</vt:lpstr>
      <vt:lpstr>1. Choose a Location</vt:lpstr>
      <vt:lpstr>1. Choose a location</vt:lpstr>
      <vt:lpstr>2. Create a base</vt:lpstr>
      <vt:lpstr>3. Drill a Spigot Hole in your Barrel</vt:lpstr>
      <vt:lpstr>4. Drill a Fill Hole and Connect Hose</vt:lpstr>
      <vt:lpstr>5. Install the Diverter in the Downspout</vt:lpstr>
      <vt:lpstr>5. Install the Diverter in the Downspout</vt:lpstr>
      <vt:lpstr>PowerPoint Presentation</vt:lpstr>
      <vt:lpstr>Test Your System</vt:lpstr>
      <vt:lpstr>Troubleshooting</vt:lpstr>
      <vt:lpstr>Troubleshooting</vt:lpstr>
      <vt:lpstr>PowerPoint Presentation</vt:lpstr>
      <vt:lpstr>7. Optional: Install the tube for Two barrels</vt:lpstr>
      <vt:lpstr>Winterizing Your Rain Barrel</vt:lpstr>
      <vt:lpstr>Winterizing</vt:lpstr>
      <vt:lpstr>Winterizing</vt:lpstr>
      <vt:lpstr>Maintenance</vt:lpstr>
      <vt:lpstr>FAQ</vt:lpstr>
      <vt:lpstr>Decorating Your Barrel</vt:lpstr>
      <vt:lpstr>Decorating Your Barrel</vt:lpstr>
      <vt:lpstr>PowerPoint Presentation</vt:lpstr>
      <vt:lpstr>Accessorizing Your Barrel</vt:lpstr>
      <vt:lpstr>Questions?</vt:lpstr>
      <vt:lpstr>Pick Up Your Rain Barrels</vt:lpstr>
    </vt:vector>
  </TitlesOfParts>
  <Company>Arapahoe County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Conserving water and protecting water quality with rain barrels</dc:title>
  <dc:creator>Lisa Knerr</dc:creator>
  <cp:lastModifiedBy>Lisa Knerr</cp:lastModifiedBy>
  <cp:revision>87</cp:revision>
  <dcterms:created xsi:type="dcterms:W3CDTF">2023-04-04T15:45:10Z</dcterms:created>
  <dcterms:modified xsi:type="dcterms:W3CDTF">2023-07-11T19:53:12Z</dcterms:modified>
</cp:coreProperties>
</file>